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80" r:id="rId1"/>
  </p:sldMasterIdLst>
  <p:notesMasterIdLst>
    <p:notesMasterId r:id="rId13"/>
  </p:notesMasterIdLst>
  <p:sldIdLst>
    <p:sldId id="256" r:id="rId2"/>
    <p:sldId id="258" r:id="rId3"/>
    <p:sldId id="260" r:id="rId4"/>
    <p:sldId id="283" r:id="rId5"/>
    <p:sldId id="261" r:id="rId6"/>
    <p:sldId id="265" r:id="rId7"/>
    <p:sldId id="267" r:id="rId8"/>
    <p:sldId id="271" r:id="rId9"/>
    <p:sldId id="273" r:id="rId10"/>
    <p:sldId id="262" r:id="rId11"/>
    <p:sldId id="263" r:id="rId12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66" autoAdjust="0"/>
    <p:restoredTop sz="69395" autoAdjust="0"/>
  </p:normalViewPr>
  <p:slideViewPr>
    <p:cSldViewPr>
      <p:cViewPr varScale="1">
        <p:scale>
          <a:sx n="52" d="100"/>
          <a:sy n="52" d="100"/>
        </p:scale>
        <p:origin x="192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232CC4C-60B9-4437-B511-5DA683E3F282}" type="datetimeFigureOut">
              <a:rPr lang="he-IL" smtClean="0"/>
              <a:t>י"ג/אייר/תשע"ז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36F9572-9F13-4BBE-B1B0-BA7E88100DA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76159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dirty="0" smtClean="0"/>
              <a:t>עבר מחוזית </a:t>
            </a:r>
            <a:r>
              <a:rPr lang="he-IL" sz="1200" dirty="0" err="1" smtClean="0"/>
              <a:t>וולנת"ע</a:t>
            </a:r>
            <a:r>
              <a:rPr lang="he-IL" sz="1200" dirty="0" smtClean="0"/>
              <a:t>, לפני הפקדה להתנגדויות.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F9572-9F13-4BBE-B1B0-BA7E88100DA4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08272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dirty="0" smtClean="0"/>
              <a:t>תפקוד מקרטע. </a:t>
            </a:r>
            <a:r>
              <a:rPr lang="he-IL" sz="1200" dirty="0" err="1" smtClean="0"/>
              <a:t>תוכנית</a:t>
            </a:r>
            <a:r>
              <a:rPr lang="he-IL" sz="1200" dirty="0" smtClean="0"/>
              <a:t> קטנה נדחתה במחוזית, בערר במועצה הארצית. 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F9572-9F13-4BBE-B1B0-BA7E88100DA4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26785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CB485-1021-4B0A-8039-8ECE12A5B8D7}" type="datetimeFigureOut">
              <a:rPr lang="he-IL" smtClean="0"/>
              <a:t>י"ג/אייר/תשע"ז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C0BFA-FA7D-4AD9-8AE0-65B1AFECA24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87825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CB485-1021-4B0A-8039-8ECE12A5B8D7}" type="datetimeFigureOut">
              <a:rPr lang="he-IL" smtClean="0"/>
              <a:t>י"ג/אייר/תשע"ז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C0BFA-FA7D-4AD9-8AE0-65B1AFECA24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91710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CB485-1021-4B0A-8039-8ECE12A5B8D7}" type="datetimeFigureOut">
              <a:rPr lang="he-IL" smtClean="0"/>
              <a:t>י"ג/אייר/תשע"ז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C0BFA-FA7D-4AD9-8AE0-65B1AFECA24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8456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CB485-1021-4B0A-8039-8ECE12A5B8D7}" type="datetimeFigureOut">
              <a:rPr lang="he-IL" smtClean="0"/>
              <a:t>י"ג/אייר/תשע"ז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C0BFA-FA7D-4AD9-8AE0-65B1AFECA24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54127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CB485-1021-4B0A-8039-8ECE12A5B8D7}" type="datetimeFigureOut">
              <a:rPr lang="he-IL" smtClean="0"/>
              <a:t>י"ג/אייר/תשע"ז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C0BFA-FA7D-4AD9-8AE0-65B1AFECA24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03576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CB485-1021-4B0A-8039-8ECE12A5B8D7}" type="datetimeFigureOut">
              <a:rPr lang="he-IL" smtClean="0"/>
              <a:t>י"ג/אייר/תשע"ז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C0BFA-FA7D-4AD9-8AE0-65B1AFECA24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71526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CB485-1021-4B0A-8039-8ECE12A5B8D7}" type="datetimeFigureOut">
              <a:rPr lang="he-IL" smtClean="0"/>
              <a:t>י"ג/אייר/תשע"ז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C0BFA-FA7D-4AD9-8AE0-65B1AFECA24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74965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CB485-1021-4B0A-8039-8ECE12A5B8D7}" type="datetimeFigureOut">
              <a:rPr lang="he-IL" smtClean="0"/>
              <a:t>י"ג/אייר/תשע"ז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C0BFA-FA7D-4AD9-8AE0-65B1AFECA24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78043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CB485-1021-4B0A-8039-8ECE12A5B8D7}" type="datetimeFigureOut">
              <a:rPr lang="he-IL" smtClean="0"/>
              <a:t>י"ג/אייר/תשע"ז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C0BFA-FA7D-4AD9-8AE0-65B1AFECA24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53173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CB485-1021-4B0A-8039-8ECE12A5B8D7}" type="datetimeFigureOut">
              <a:rPr lang="he-IL" smtClean="0"/>
              <a:t>י"ג/אייר/תשע"ז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C0BFA-FA7D-4AD9-8AE0-65B1AFECA24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88595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CB485-1021-4B0A-8039-8ECE12A5B8D7}" type="datetimeFigureOut">
              <a:rPr lang="he-IL" smtClean="0"/>
              <a:t>י"ג/אייר/תשע"ז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C0BFA-FA7D-4AD9-8AE0-65B1AFECA24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63410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CB485-1021-4B0A-8039-8ECE12A5B8D7}" type="datetimeFigureOut">
              <a:rPr lang="he-IL" smtClean="0"/>
              <a:t>י"ג/אייר/תשע"ז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C0BFA-FA7D-4AD9-8AE0-65B1AFECA24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56756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 descr="mitu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" y="0"/>
            <a:ext cx="91487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83568" y="1484784"/>
            <a:ext cx="792088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b="1" dirty="0" smtClean="0">
                <a:solidFill>
                  <a:schemeClr val="accent3"/>
                </a:solidFill>
              </a:rPr>
              <a:t>מסדרונות </a:t>
            </a:r>
            <a:r>
              <a:rPr lang="he-IL" sz="4000" b="1" dirty="0">
                <a:solidFill>
                  <a:schemeClr val="accent3"/>
                </a:solidFill>
              </a:rPr>
              <a:t>אקולוגיים </a:t>
            </a:r>
            <a:endParaRPr lang="he-IL" sz="4000" b="1" dirty="0" smtClean="0">
              <a:solidFill>
                <a:schemeClr val="accent3"/>
              </a:solidFill>
            </a:endParaRPr>
          </a:p>
          <a:p>
            <a:pPr algn="ctr"/>
            <a:r>
              <a:rPr lang="he-IL" sz="4000" b="1" dirty="0" smtClean="0">
                <a:solidFill>
                  <a:schemeClr val="accent3"/>
                </a:solidFill>
              </a:rPr>
              <a:t>כאתגר </a:t>
            </a:r>
            <a:r>
              <a:rPr lang="he-IL" sz="4000" b="1" dirty="0">
                <a:solidFill>
                  <a:schemeClr val="accent3"/>
                </a:solidFill>
              </a:rPr>
              <a:t>מחודש בתכנון הארצי בישראל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60" y="3257689"/>
            <a:ext cx="792088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he-IL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he-IL" sz="2000" b="1" dirty="0" smtClean="0">
                <a:solidFill>
                  <a:schemeClr val="accent3">
                    <a:lumMod val="50000"/>
                  </a:schemeClr>
                </a:solidFill>
              </a:rPr>
              <a:t>כנס מהנדסי המועצות האזוריות, ניר עציון 11.5.2017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he-IL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35968" y="4757082"/>
            <a:ext cx="79208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 smtClean="0"/>
              <a:t>איתמר בן דוד – מנהל תחום תכנון</a:t>
            </a:r>
            <a:endParaRPr lang="he-IL" sz="2000" b="1" dirty="0"/>
          </a:p>
        </p:txBody>
      </p:sp>
    </p:spTree>
    <p:extLst>
      <p:ext uri="{BB962C8B-B14F-4D97-AF65-F5344CB8AC3E}">
        <p14:creationId xmlns:p14="http://schemas.microsoft.com/office/powerpoint/2010/main" val="387275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 descr="mitu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" y="0"/>
            <a:ext cx="91487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95536" y="332656"/>
            <a:ext cx="828092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b="1" dirty="0" smtClean="0">
                <a:solidFill>
                  <a:srgbClr val="92D050"/>
                </a:solidFill>
              </a:rPr>
              <a:t>3. כביש </a:t>
            </a:r>
            <a:r>
              <a:rPr lang="he-IL" sz="4000" b="1" dirty="0" smtClean="0">
                <a:solidFill>
                  <a:srgbClr val="92D050"/>
                </a:solidFill>
              </a:rPr>
              <a:t>פלך</a:t>
            </a:r>
            <a:endParaRPr lang="he-IL" sz="4000" b="1" dirty="0">
              <a:solidFill>
                <a:srgbClr val="92D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90728" y="1773238"/>
            <a:ext cx="4229744" cy="489364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e-IL" sz="2400" b="1" dirty="0" smtClean="0"/>
              <a:t>הצלחה אבל לא סוף פסוק: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e-IL" sz="2400" dirty="0"/>
              <a:t>כביש שנועד לחבר את הקיבוצים פלך ותובל אל כביש </a:t>
            </a:r>
            <a:r>
              <a:rPr lang="he-IL" sz="2400" dirty="0" smtClean="0"/>
              <a:t>85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e-IL" sz="2400" dirty="0" smtClean="0"/>
              <a:t>הכביש תוכנן לחצות את שמורות הטבע נחל יצהר והר גמל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e-IL" sz="2400" dirty="0" smtClean="0"/>
              <a:t>ינואר 2017 – התקבלה החלטה לבטל </a:t>
            </a:r>
            <a:r>
              <a:rPr lang="he-IL" sz="2400" dirty="0"/>
              <a:t>את </a:t>
            </a:r>
            <a:r>
              <a:rPr lang="he-IL" sz="2400" dirty="0" smtClean="0"/>
              <a:t>הכביש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e-IL" sz="2400" dirty="0" smtClean="0"/>
              <a:t>פברואר 2017  -  </a:t>
            </a:r>
            <a:r>
              <a:rPr lang="he-IL" sz="2400" dirty="0"/>
              <a:t>הוגשה בקשה של מועצה אזורית משגב </a:t>
            </a:r>
            <a:r>
              <a:rPr lang="he-IL" sz="2400" dirty="0" smtClean="0"/>
              <a:t>לבטל </a:t>
            </a:r>
            <a:r>
              <a:rPr lang="he-IL" sz="2400" dirty="0"/>
              <a:t>את </a:t>
            </a:r>
            <a:r>
              <a:rPr lang="he-IL" sz="2400" dirty="0" smtClean="0"/>
              <a:t>ההחלטה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e-IL" sz="2400" dirty="0" smtClean="0"/>
              <a:t>אפריל 2017 – המועצה הארצית לא שינתה את ההחלטה. הליכים משפטיים???</a:t>
            </a:r>
            <a:endParaRPr lang="he-IL" sz="2400" dirty="0" smtClean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66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081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 descr="mitu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" y="0"/>
            <a:ext cx="91487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95536" y="332656"/>
            <a:ext cx="828092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b="1" dirty="0" smtClean="0">
                <a:solidFill>
                  <a:srgbClr val="92D050"/>
                </a:solidFill>
              </a:rPr>
              <a:t>סיכום</a:t>
            </a:r>
            <a:endParaRPr lang="he-IL" sz="4000" b="1" dirty="0">
              <a:solidFill>
                <a:srgbClr val="92D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922056"/>
            <a:ext cx="8136904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e-IL" sz="2400" b="1" dirty="0"/>
              <a:t>ריכוז הפיתוח </a:t>
            </a:r>
            <a:r>
              <a:rPr lang="he-IL" sz="2400" b="1" dirty="0" smtClean="0"/>
              <a:t>- </a:t>
            </a:r>
            <a:r>
              <a:rPr lang="he-IL" sz="2400" dirty="0" smtClean="0"/>
              <a:t>על </a:t>
            </a:r>
            <a:r>
              <a:rPr lang="he-IL" sz="2400" dirty="0"/>
              <a:t>בסיס </a:t>
            </a:r>
            <a:r>
              <a:rPr lang="he-IL" sz="2400" dirty="0" smtClean="0"/>
              <a:t>המרקמים העירוניים, בעזרת הסעת </a:t>
            </a:r>
            <a:r>
              <a:rPr lang="he-IL" sz="2400" dirty="0"/>
              <a:t>המונים </a:t>
            </a:r>
            <a:r>
              <a:rPr lang="he-IL" sz="2400" dirty="0" smtClean="0"/>
              <a:t>ומקסום </a:t>
            </a:r>
            <a:r>
              <a:rPr lang="he-IL" sz="2400" dirty="0"/>
              <a:t>ההתחדשות </a:t>
            </a:r>
            <a:r>
              <a:rPr lang="he-IL" sz="2400" dirty="0" smtClean="0"/>
              <a:t>העירונית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e-IL" sz="2400" b="1" dirty="0" smtClean="0"/>
              <a:t>איחוד </a:t>
            </a:r>
            <a:r>
              <a:rPr lang="he-IL" sz="2400" b="1" dirty="0"/>
              <a:t>תשתיות </a:t>
            </a:r>
            <a:r>
              <a:rPr lang="he-IL" sz="2400" dirty="0"/>
              <a:t>– </a:t>
            </a:r>
            <a:r>
              <a:rPr lang="he-IL" sz="2400" dirty="0" smtClean="0"/>
              <a:t>תחבורה</a:t>
            </a:r>
            <a:r>
              <a:rPr lang="he-IL" sz="2400" dirty="0"/>
              <a:t>, </a:t>
            </a:r>
            <a:r>
              <a:rPr lang="he-IL" sz="2400" dirty="0" smtClean="0"/>
              <a:t>אנרגיה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he-IL" sz="24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e-IL" sz="2400" b="1" dirty="0" smtClean="0"/>
              <a:t>יתירות</a:t>
            </a:r>
            <a:r>
              <a:rPr lang="he-IL" sz="2400" dirty="0" smtClean="0"/>
              <a:t> </a:t>
            </a:r>
            <a:r>
              <a:rPr lang="he-IL" sz="2400" b="1" dirty="0" smtClean="0"/>
              <a:t>בסימון מסדרונות </a:t>
            </a:r>
            <a:r>
              <a:rPr lang="he-IL" sz="2400" dirty="0" smtClean="0"/>
              <a:t>– נדרשת בשל </a:t>
            </a:r>
            <a:r>
              <a:rPr lang="he-IL" sz="2400" dirty="0"/>
              <a:t>הקשיים הגדולים במימוש מסדרונות ושמירתם מתפקדים לאורך </a:t>
            </a:r>
            <a:r>
              <a:rPr lang="he-IL" sz="2400" dirty="0" smtClean="0"/>
              <a:t>זמן</a:t>
            </a:r>
            <a:endParaRPr lang="he-IL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e-IL" sz="2400" b="1" dirty="0" smtClean="0"/>
              <a:t>יוזמת תכנון אסטרטגי </a:t>
            </a:r>
            <a:r>
              <a:rPr lang="he-IL" sz="2400" dirty="0" smtClean="0"/>
              <a:t>– כלי מקצועי נדרש לתכנון וניטור המסדרונות האקולוגיים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e-IL" sz="2400" b="1" dirty="0" smtClean="0"/>
              <a:t>שילוב כוחות מקצועי תכנון - אקולוגיה</a:t>
            </a:r>
          </a:p>
        </p:txBody>
      </p:sp>
    </p:spTree>
    <p:extLst>
      <p:ext uri="{BB962C8B-B14F-4D97-AF65-F5344CB8AC3E}">
        <p14:creationId xmlns:p14="http://schemas.microsoft.com/office/powerpoint/2010/main" val="428864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 descr="mitu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3" y="0"/>
            <a:ext cx="91487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95536" y="332656"/>
            <a:ext cx="828092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b="1" dirty="0" smtClean="0">
                <a:solidFill>
                  <a:srgbClr val="92D050"/>
                </a:solidFill>
              </a:rPr>
              <a:t>תמ"א 35/1: שכבת מסדרונות אקולוגיים</a:t>
            </a:r>
            <a:endParaRPr lang="he-IL" sz="4000" b="1" dirty="0">
              <a:solidFill>
                <a:srgbClr val="92D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43750" y="1750164"/>
            <a:ext cx="3832706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he-IL" sz="2400" b="1" dirty="0" smtClean="0"/>
              <a:t>עדכון תקופתי ראשון – אושר 2016</a:t>
            </a:r>
          </a:p>
          <a:p>
            <a:pPr lvl="0"/>
            <a:endParaRPr lang="he-IL" sz="2400" b="1" dirty="0"/>
          </a:p>
          <a:p>
            <a:pPr lvl="0"/>
            <a:r>
              <a:rPr lang="he-IL" sz="2400" b="1" dirty="0" smtClean="0"/>
              <a:t>לראשונה:</a:t>
            </a:r>
          </a:p>
          <a:p>
            <a:pPr lvl="0"/>
            <a:r>
              <a:rPr lang="he-IL" sz="2400" b="1" dirty="0"/>
              <a:t> </a:t>
            </a:r>
            <a:r>
              <a:rPr lang="he-IL" sz="2400" b="1" dirty="0" smtClean="0"/>
              <a:t>- שכבה </a:t>
            </a:r>
            <a:r>
              <a:rPr lang="he-IL" sz="2400" b="1" dirty="0" err="1" smtClean="0"/>
              <a:t>סטאטוטורית</a:t>
            </a:r>
            <a:r>
              <a:rPr lang="he-IL" sz="2400" b="1" dirty="0" smtClean="0"/>
              <a:t> </a:t>
            </a:r>
            <a:r>
              <a:rPr lang="he-IL" sz="2400" b="1" dirty="0" err="1" smtClean="0"/>
              <a:t>בתשריט</a:t>
            </a:r>
            <a:r>
              <a:rPr lang="he-IL" sz="2400" b="1" dirty="0" smtClean="0"/>
              <a:t> המרקמים </a:t>
            </a:r>
          </a:p>
          <a:p>
            <a:pPr lvl="0"/>
            <a:endParaRPr lang="he-IL" sz="2400" b="1" dirty="0" smtClean="0"/>
          </a:p>
          <a:p>
            <a:pPr lvl="0"/>
            <a:r>
              <a:rPr lang="he-IL" sz="2400" b="1" dirty="0"/>
              <a:t> </a:t>
            </a:r>
            <a:r>
              <a:rPr lang="he-IL" sz="2400" b="1" dirty="0" smtClean="0"/>
              <a:t>- סעיף בהוראות התוכנית</a:t>
            </a:r>
          </a:p>
        </p:txBody>
      </p:sp>
      <p:sp>
        <p:nvSpPr>
          <p:cNvPr id="7" name="מלבן 6"/>
          <p:cNvSpPr/>
          <p:nvPr/>
        </p:nvSpPr>
        <p:spPr>
          <a:xfrm>
            <a:off x="2828230" y="2967335"/>
            <a:ext cx="58139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6" t="16406" r="43863" b="16522"/>
          <a:stretch/>
        </p:blipFill>
        <p:spPr bwMode="auto">
          <a:xfrm>
            <a:off x="0" y="1223104"/>
            <a:ext cx="5076056" cy="3632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038021"/>
            <a:ext cx="8172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804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 descr="mitu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" y="0"/>
            <a:ext cx="91487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79512" y="332656"/>
            <a:ext cx="871296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b="1" dirty="0" smtClean="0">
                <a:solidFill>
                  <a:srgbClr val="92D050"/>
                </a:solidFill>
              </a:rPr>
              <a:t>אתגרים בתכנון ושמירת מסדרונות</a:t>
            </a:r>
            <a:endParaRPr lang="he-IL" sz="4000" b="1" dirty="0">
              <a:solidFill>
                <a:srgbClr val="92D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828600" y="1268760"/>
            <a:ext cx="86764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he-IL" sz="2400" dirty="0" smtClean="0"/>
              <a:t>המטרה: להימנע ממצב כשל בו נדרש מעבר אקולוגי</a:t>
            </a:r>
            <a:endParaRPr lang="en-US" sz="2400" dirty="0"/>
          </a:p>
        </p:txBody>
      </p:sp>
      <p:sp>
        <p:nvSpPr>
          <p:cNvPr id="7" name="AutoShape 2" descr="Image result for ‫קטע 18‬‎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63" b="6869"/>
          <a:stretch/>
        </p:blipFill>
        <p:spPr bwMode="auto">
          <a:xfrm>
            <a:off x="1" y="1730474"/>
            <a:ext cx="5361806" cy="381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גשר אקולוגי כביש 1 ירושלים תל אביב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2" r="29868"/>
          <a:stretch/>
        </p:blipFill>
        <p:spPr bwMode="auto">
          <a:xfrm>
            <a:off x="5361806" y="1730474"/>
            <a:ext cx="3818706" cy="381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361807" y="5589240"/>
            <a:ext cx="386633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l"/>
            <a:r>
              <a:rPr lang="he-IL" dirty="0" smtClean="0"/>
              <a:t>כביש 1, אזור שורש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36512" y="5302949"/>
            <a:ext cx="233136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l"/>
            <a:endParaRPr lang="he-IL" dirty="0" smtClean="0"/>
          </a:p>
          <a:p>
            <a:pPr lvl="0" algn="l"/>
            <a:r>
              <a:rPr lang="he-IL" dirty="0" smtClean="0"/>
              <a:t>כביש 6 קטע 18</a:t>
            </a:r>
          </a:p>
        </p:txBody>
      </p:sp>
    </p:spTree>
    <p:extLst>
      <p:ext uri="{BB962C8B-B14F-4D97-AF65-F5344CB8AC3E}">
        <p14:creationId xmlns:p14="http://schemas.microsoft.com/office/powerpoint/2010/main" val="260032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 descr="mitu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" y="0"/>
            <a:ext cx="91487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79512" y="332656"/>
            <a:ext cx="871296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b="1" dirty="0" smtClean="0">
                <a:solidFill>
                  <a:srgbClr val="92D050"/>
                </a:solidFill>
              </a:rPr>
              <a:t>איך אפשר לשמור מסדרון רחב ומתפקד?</a:t>
            </a:r>
            <a:endParaRPr lang="he-IL" sz="4000" b="1" dirty="0">
              <a:solidFill>
                <a:srgbClr val="92D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787332"/>
            <a:ext cx="8136904" cy="44012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sz="24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e-IL" sz="3200" b="1" dirty="0" smtClean="0"/>
              <a:t>האם קיים ידע? סקרים? תצפיות? מחקרים?</a:t>
            </a:r>
          </a:p>
          <a:p>
            <a:pPr lvl="1"/>
            <a:endParaRPr lang="he-IL" sz="3200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e-IL" sz="3200" b="1" dirty="0" smtClean="0"/>
              <a:t>סוגי </a:t>
            </a:r>
            <a:r>
              <a:rPr lang="he-IL" sz="3200" b="1" dirty="0" smtClean="0"/>
              <a:t>חסימות: בהיבט </a:t>
            </a:r>
            <a:r>
              <a:rPr lang="he-IL" sz="3200" b="1" dirty="0"/>
              <a:t>התכנוני, המעשי </a:t>
            </a:r>
            <a:r>
              <a:rPr lang="he-IL" sz="3200" b="1" dirty="0" smtClean="0"/>
              <a:t>או </a:t>
            </a:r>
            <a:r>
              <a:rPr lang="he-IL" sz="3200" b="1" dirty="0" err="1" smtClean="0"/>
              <a:t>הממשקי</a:t>
            </a:r>
            <a:r>
              <a:rPr lang="he-IL" sz="3200" b="1" dirty="0" smtClean="0"/>
              <a:t>?</a:t>
            </a:r>
          </a:p>
          <a:p>
            <a:pPr lvl="1"/>
            <a:endParaRPr lang="he-IL" sz="3200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e-IL" sz="3200" b="1" dirty="0" smtClean="0"/>
              <a:t>מה </a:t>
            </a:r>
            <a:r>
              <a:rPr lang="he-IL" sz="3200" b="1" dirty="0"/>
              <a:t>עלול להמשיך במגמה הזו? </a:t>
            </a:r>
            <a:endParaRPr lang="he-IL" sz="3200" b="1" dirty="0" smtClean="0"/>
          </a:p>
          <a:p>
            <a:pPr lvl="1"/>
            <a:endParaRPr lang="he-IL" sz="3200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e-IL" sz="3200" b="1" dirty="0" smtClean="0"/>
              <a:t>מהן </a:t>
            </a:r>
            <a:r>
              <a:rPr lang="he-IL" sz="3200" b="1" dirty="0"/>
              <a:t>נקודות ההתערבות? </a:t>
            </a:r>
            <a:endParaRPr lang="he-IL" sz="3200" b="1" dirty="0" smtClean="0"/>
          </a:p>
        </p:txBody>
      </p:sp>
      <p:sp>
        <p:nvSpPr>
          <p:cNvPr id="7" name="AutoShape 2" descr="Image result for ‫קטע 18‬‎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5958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 descr="mitu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" y="0"/>
            <a:ext cx="91487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95536" y="332656"/>
            <a:ext cx="828092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b="1" dirty="0" smtClean="0">
                <a:solidFill>
                  <a:srgbClr val="92D050"/>
                </a:solidFill>
              </a:rPr>
              <a:t>מסדרונות </a:t>
            </a:r>
            <a:r>
              <a:rPr lang="he-IL" sz="4000" b="1" dirty="0" smtClean="0">
                <a:solidFill>
                  <a:srgbClr val="92D050"/>
                </a:solidFill>
              </a:rPr>
              <a:t>במחוז חיפה</a:t>
            </a:r>
            <a:endParaRPr lang="he-IL" sz="4000" b="1" dirty="0">
              <a:solidFill>
                <a:srgbClr val="92D05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96751"/>
            <a:ext cx="3960440" cy="5592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217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mitug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" y="0"/>
            <a:ext cx="914876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" y="1214485"/>
            <a:ext cx="8020050" cy="4972050"/>
          </a:xfrm>
          <a:prstGeom prst="rect">
            <a:avLst/>
          </a:prstGeom>
        </p:spPr>
      </p:pic>
      <p:sp>
        <p:nvSpPr>
          <p:cNvPr id="4" name="מלבן 3"/>
          <p:cNvSpPr/>
          <p:nvPr/>
        </p:nvSpPr>
        <p:spPr>
          <a:xfrm>
            <a:off x="790575" y="260378"/>
            <a:ext cx="802004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 rtl="1">
              <a:buAutoNum type="arabicPeriod"/>
            </a:pPr>
            <a:r>
              <a:rPr lang="he-IL" sz="4000" b="1" dirty="0" smtClean="0">
                <a:solidFill>
                  <a:schemeClr val="accent3"/>
                </a:solidFill>
              </a:rPr>
              <a:t>א. ת. </a:t>
            </a:r>
            <a:r>
              <a:rPr lang="he-IL" sz="4000" b="1" dirty="0" smtClean="0">
                <a:solidFill>
                  <a:schemeClr val="accent3"/>
                </a:solidFill>
              </a:rPr>
              <a:t>עירון – </a:t>
            </a:r>
            <a:r>
              <a:rPr lang="he-IL" sz="4000" b="1" dirty="0" smtClean="0">
                <a:solidFill>
                  <a:schemeClr val="accent3"/>
                </a:solidFill>
              </a:rPr>
              <a:t>מסדרון </a:t>
            </a:r>
            <a:r>
              <a:rPr lang="he-IL" sz="4000" b="1" dirty="0" smtClean="0">
                <a:solidFill>
                  <a:schemeClr val="accent3"/>
                </a:solidFill>
              </a:rPr>
              <a:t>אקולוגי ארצי</a:t>
            </a:r>
          </a:p>
          <a:p>
            <a:pPr marL="514350" indent="-514350" algn="ctr" rtl="1"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9335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mitu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" y="0"/>
            <a:ext cx="91487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מלבן 3"/>
          <p:cNvSpPr/>
          <p:nvPr/>
        </p:nvSpPr>
        <p:spPr>
          <a:xfrm>
            <a:off x="789140" y="211608"/>
            <a:ext cx="78287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he-IL" sz="4000" b="1" dirty="0" smtClean="0">
                <a:solidFill>
                  <a:schemeClr val="accent3"/>
                </a:solidFill>
              </a:rPr>
              <a:t>סקר </a:t>
            </a:r>
            <a:r>
              <a:rPr lang="he-IL" sz="4000" b="1" dirty="0" smtClean="0">
                <a:solidFill>
                  <a:schemeClr val="accent3"/>
                </a:solidFill>
              </a:rPr>
              <a:t>מנשה-חריש </a:t>
            </a:r>
            <a:r>
              <a:rPr lang="he-IL" sz="4000" b="1" dirty="0" smtClean="0">
                <a:solidFill>
                  <a:schemeClr val="accent3"/>
                </a:solidFill>
              </a:rPr>
              <a:t>2013</a:t>
            </a:r>
            <a:endParaRPr lang="he-IL" sz="4000" b="1" dirty="0" smtClean="0">
              <a:solidFill>
                <a:schemeClr val="accent3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79" y="1334723"/>
            <a:ext cx="8066087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040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mitug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" y="0"/>
            <a:ext cx="914876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24744"/>
            <a:ext cx="8522321" cy="5256584"/>
          </a:xfrm>
          <a:prstGeom prst="rect">
            <a:avLst/>
          </a:prstGeom>
        </p:spPr>
      </p:pic>
      <p:sp>
        <p:nvSpPr>
          <p:cNvPr id="4" name="מלבן 3"/>
          <p:cNvSpPr/>
          <p:nvPr/>
        </p:nvSpPr>
        <p:spPr>
          <a:xfrm>
            <a:off x="0" y="11663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he-IL" sz="4000" b="1" dirty="0" smtClean="0">
                <a:solidFill>
                  <a:schemeClr val="accent3"/>
                </a:solidFill>
              </a:rPr>
              <a:t>2. מסדרון אום אל </a:t>
            </a:r>
            <a:r>
              <a:rPr lang="he-IL" sz="4000" b="1" dirty="0" smtClean="0">
                <a:solidFill>
                  <a:schemeClr val="accent3"/>
                </a:solidFill>
              </a:rPr>
              <a:t>פחם-ערערה</a:t>
            </a:r>
            <a:endParaRPr lang="en-US" sz="40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12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mitu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" y="0"/>
            <a:ext cx="914876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71" y="1354959"/>
            <a:ext cx="7853967" cy="49677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7716" y="200426"/>
            <a:ext cx="7766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4000" b="1" dirty="0" smtClean="0">
                <a:solidFill>
                  <a:schemeClr val="accent3"/>
                </a:solidFill>
              </a:rPr>
              <a:t>תמ"א </a:t>
            </a:r>
            <a:r>
              <a:rPr lang="he-IL" sz="4000" b="1" dirty="0" smtClean="0">
                <a:solidFill>
                  <a:schemeClr val="accent3"/>
                </a:solidFill>
              </a:rPr>
              <a:t>35/1 מסדרון </a:t>
            </a:r>
            <a:r>
              <a:rPr lang="he-IL" sz="4000" b="1" dirty="0" smtClean="0">
                <a:solidFill>
                  <a:schemeClr val="accent3"/>
                </a:solidFill>
              </a:rPr>
              <a:t>אקולוגי</a:t>
            </a:r>
            <a:endParaRPr lang="en-US" sz="40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78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2308</TotalTime>
  <Words>268</Words>
  <Application>Microsoft Office PowerPoint</Application>
  <PresentationFormat>‫הצגה על המסך (4:3)</PresentationFormat>
  <Paragraphs>49</Paragraphs>
  <Slides>11</Slides>
  <Notes>2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ערכת נושא Office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ענת הורוביץ</dc:creator>
  <cp:lastModifiedBy>איתמר בן דוד</cp:lastModifiedBy>
  <cp:revision>55</cp:revision>
  <dcterms:created xsi:type="dcterms:W3CDTF">2017-03-08T08:11:24Z</dcterms:created>
  <dcterms:modified xsi:type="dcterms:W3CDTF">2017-05-09T11:24:29Z</dcterms:modified>
</cp:coreProperties>
</file>