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  <p:sldMasterId id="2147483665" r:id="rId3"/>
    <p:sldMasterId id="2147483668" r:id="rId4"/>
    <p:sldMasterId id="2147483670" r:id="rId5"/>
  </p:sldMasterIdLst>
  <p:notesMasterIdLst>
    <p:notesMasterId r:id="rId30"/>
  </p:notesMasterIdLst>
  <p:handoutMasterIdLst>
    <p:handoutMasterId r:id="rId31"/>
  </p:handoutMasterIdLst>
  <p:sldIdLst>
    <p:sldId id="299" r:id="rId6"/>
    <p:sldId id="314" r:id="rId7"/>
    <p:sldId id="322" r:id="rId8"/>
    <p:sldId id="324" r:id="rId9"/>
    <p:sldId id="315" r:id="rId10"/>
    <p:sldId id="316" r:id="rId11"/>
    <p:sldId id="317" r:id="rId12"/>
    <p:sldId id="339" r:id="rId13"/>
    <p:sldId id="338" r:id="rId14"/>
    <p:sldId id="329" r:id="rId15"/>
    <p:sldId id="325" r:id="rId16"/>
    <p:sldId id="318" r:id="rId17"/>
    <p:sldId id="320" r:id="rId18"/>
    <p:sldId id="281" r:id="rId19"/>
    <p:sldId id="321" r:id="rId20"/>
    <p:sldId id="330" r:id="rId21"/>
    <p:sldId id="331" r:id="rId22"/>
    <p:sldId id="340" r:id="rId23"/>
    <p:sldId id="341" r:id="rId24"/>
    <p:sldId id="342" r:id="rId25"/>
    <p:sldId id="348" r:id="rId26"/>
    <p:sldId id="350" r:id="rId27"/>
    <p:sldId id="343" r:id="rId28"/>
    <p:sldId id="344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71"/>
    <a:srgbClr val="88A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412" autoAdjust="0"/>
    <p:restoredTop sz="92457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41F2D4-328D-4D0C-B130-9B8373996CD0}" type="datetimeFigureOut">
              <a:rPr lang="he-IL" smtClean="0"/>
              <a:t>ט"ו/אייר/תשע"ז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43E2E1-D2FF-4D60-A1EA-00936D03C0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027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F7B931-EC4C-410E-A793-D241657F2201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50956D-B0AD-4C8E-ADC2-7C814C516BE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152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תשתית הקיום שלנו היא שברירית.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יש לנו צרכים בסיסיים לקיומנו: חמצן, אוכל, מים, תרופות כשאנו חולים, מחסה שיגן עלינו מפני מזג אויר וסביבה נקייה </a:t>
            </a:r>
            <a:r>
              <a:rPr lang="he-IL" baseline="0" dirty="0" err="1" smtClean="0"/>
              <a:t>מפטוגנים</a:t>
            </a:r>
            <a:endParaRPr lang="he-IL" baseline="0" dirty="0" smtClean="0"/>
          </a:p>
          <a:p>
            <a:r>
              <a:rPr lang="he-IL" baseline="0" dirty="0" smtClean="0"/>
              <a:t>הכול תלוי בכך שהמגוון הביולוגי מתפקד.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נתחיל </a:t>
            </a:r>
            <a:r>
              <a:rPr lang="he-IL" baseline="0" dirty="0" err="1" smtClean="0"/>
              <a:t>באויר</a:t>
            </a:r>
            <a:endParaRPr lang="he-IL" baseline="0" dirty="0" smtClean="0"/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C120A-696B-492C-9001-7584D6322805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628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 smtClean="0"/>
              <a:t>אנדמיזם</a:t>
            </a:r>
            <a:r>
              <a:rPr lang="he-IL" dirty="0" smtClean="0"/>
              <a:t>: מספרים -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956D-B0AD-4C8E-ADC2-7C814C516BE5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15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0613" y="6453188"/>
            <a:ext cx="4333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49149D-C11D-4591-A7AF-DA774C68D50F}" type="slidenum">
              <a:rPr lang="he-IL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1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152400" y="5613400"/>
            <a:ext cx="8804275" cy="53816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10613" y="6453188"/>
            <a:ext cx="433387" cy="47625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Palatino Linotype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DA266-E202-4F5A-990D-75A0EDB399FE}" type="slidenum">
              <a:rPr lang="he-IL">
                <a:solidFill>
                  <a:prstClr val="black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5568" y="6272832"/>
            <a:ext cx="433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000000"/>
                </a:solidFill>
                <a:latin typeface="+mj-lt"/>
                <a:cs typeface="Yaguar Regular" pitchFamily="2" charset="-79"/>
              </a:defRPr>
            </a:lvl1pPr>
          </a:lstStyle>
          <a:p>
            <a:pPr algn="ctr">
              <a:defRPr/>
            </a:pPr>
            <a:fld id="{C75E1A6C-441E-4F42-B22C-438FB7E49986}" type="slidenum">
              <a:rPr lang="he-IL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4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5568" y="6272832"/>
            <a:ext cx="433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000000"/>
                </a:solidFill>
                <a:latin typeface="+mj-lt"/>
                <a:cs typeface="Aharoni" pitchFamily="2" charset="-79"/>
              </a:defRPr>
            </a:lvl1pPr>
          </a:lstStyle>
          <a:p>
            <a:pPr algn="ctr">
              <a:defRPr/>
            </a:pPr>
            <a:fld id="{C75E1A6C-441E-4F42-B22C-438FB7E49986}" type="slidenum">
              <a:rPr lang="he-IL" smtClean="0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5810-9543-4794-8EEC-6A453FEC26B2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4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4240F-624F-4BC1-8DD3-1BBB9BB9D94C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5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775F-46F7-4237-9FEB-DD18B13C2574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6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E075-D585-4BB6-81A3-E44ADAD134D1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FFC2-1469-480B-8918-42666E6B33FC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48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2BF64-9EBC-4F76-9DA3-45F07941B522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8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BB3F3-6536-4798-8211-26593AAAEFBC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B6643-4D58-46F6-AE91-E673E3FB6D2F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7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C02C-89DC-4D61-BD23-9F8B825880DA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3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CA98-DFF4-4A72-850B-1936711E1730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54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73303-6128-4915-A62F-DABD0DAC3EE6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17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6835BE-BD84-414D-9665-6F9CC1C2492C}" type="slidenum">
              <a:rPr lang="he-IL" altLang="he-IL">
                <a:solidFill>
                  <a:srgbClr val="000000"/>
                </a:solidFill>
              </a:rPr>
              <a:pPr/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4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5267-08B6-4016-A19D-8D533A587F75}" type="datetimeFigureOut">
              <a:rPr lang="he-IL" smtClean="0"/>
              <a:pPr/>
              <a:t>ט"ו/אייר/תשע"ז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8653-7B70-4AED-B95F-48F1D3FA24E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Freeform 5"/>
          <p:cNvSpPr>
            <a:spLocks/>
          </p:cNvSpPr>
          <p:nvPr/>
        </p:nvSpPr>
        <p:spPr bwMode="auto">
          <a:xfrm>
            <a:off x="152400" y="228600"/>
            <a:ext cx="8804275" cy="538163"/>
          </a:xfrm>
          <a:custGeom>
            <a:avLst/>
            <a:gdLst/>
            <a:ahLst/>
            <a:cxnLst>
              <a:cxn ang="0">
                <a:pos x="5642" y="339"/>
              </a:cxn>
              <a:cxn ang="0">
                <a:pos x="0" y="339"/>
              </a:cxn>
              <a:cxn ang="0">
                <a:pos x="0" y="0"/>
              </a:cxn>
              <a:cxn ang="0">
                <a:pos x="5600" y="0"/>
              </a:cxn>
              <a:cxn ang="0">
                <a:pos x="5616" y="9"/>
              </a:cxn>
              <a:cxn ang="0">
                <a:pos x="5633" y="17"/>
              </a:cxn>
              <a:cxn ang="0">
                <a:pos x="5642" y="34"/>
              </a:cxn>
              <a:cxn ang="0">
                <a:pos x="5642" y="51"/>
              </a:cxn>
              <a:cxn ang="0">
                <a:pos x="5642" y="339"/>
              </a:cxn>
            </a:cxnLst>
            <a:rect l="0" t="0" r="r" b="b"/>
            <a:pathLst>
              <a:path w="5642" h="339">
                <a:moveTo>
                  <a:pt x="5642" y="339"/>
                </a:moveTo>
                <a:lnTo>
                  <a:pt x="0" y="339"/>
                </a:lnTo>
                <a:lnTo>
                  <a:pt x="0" y="0"/>
                </a:lnTo>
                <a:lnTo>
                  <a:pt x="5600" y="0"/>
                </a:lnTo>
                <a:lnTo>
                  <a:pt x="5616" y="9"/>
                </a:lnTo>
                <a:lnTo>
                  <a:pt x="5633" y="17"/>
                </a:lnTo>
                <a:lnTo>
                  <a:pt x="5642" y="34"/>
                </a:lnTo>
                <a:lnTo>
                  <a:pt x="5642" y="51"/>
                </a:lnTo>
                <a:lnTo>
                  <a:pt x="5642" y="339"/>
                </a:lnTo>
                <a:close/>
              </a:path>
            </a:pathLst>
          </a:custGeom>
          <a:solidFill>
            <a:srgbClr val="750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52400" y="5613400"/>
            <a:ext cx="8804275" cy="53816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" name="Picture 2" descr="C:\Documents and Settings\motil\Desktop\New Logo\tasc_new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369" y="6243278"/>
            <a:ext cx="1143830" cy="514146"/>
          </a:xfrm>
          <a:prstGeom prst="rect">
            <a:avLst/>
          </a:prstGeom>
          <a:noFill/>
        </p:spPr>
      </p:pic>
      <p:pic>
        <p:nvPicPr>
          <p:cNvPr id="7" name="Picture 6" descr="New Imag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96674" y="6119361"/>
            <a:ext cx="2318701" cy="5413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965700" y="248335"/>
            <a:ext cx="393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 smtClean="0">
                <a:solidFill>
                  <a:srgbClr val="FFFFFF"/>
                </a:solidFill>
              </a:rPr>
              <a:t>הפרויקט הישראלי לניהול מקיים של הדיג בים התיכון – ניתוח מצב קיים</a:t>
            </a:r>
            <a:endParaRPr lang="he-IL" sz="12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5100" y="248335"/>
            <a:ext cx="393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200" dirty="0" smtClean="0">
                <a:solidFill>
                  <a:srgbClr val="FFFFFF"/>
                </a:solidFill>
              </a:rPr>
              <a:t>אפריל -  2013</a:t>
            </a:r>
            <a:endParaRPr lang="he-IL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8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Freeform 5"/>
          <p:cNvSpPr>
            <a:spLocks/>
          </p:cNvSpPr>
          <p:nvPr/>
        </p:nvSpPr>
        <p:spPr bwMode="auto">
          <a:xfrm>
            <a:off x="152400" y="228600"/>
            <a:ext cx="8804275" cy="538163"/>
          </a:xfrm>
          <a:custGeom>
            <a:avLst/>
            <a:gdLst/>
            <a:ahLst/>
            <a:cxnLst>
              <a:cxn ang="0">
                <a:pos x="5642" y="339"/>
              </a:cxn>
              <a:cxn ang="0">
                <a:pos x="0" y="339"/>
              </a:cxn>
              <a:cxn ang="0">
                <a:pos x="0" y="0"/>
              </a:cxn>
              <a:cxn ang="0">
                <a:pos x="5600" y="0"/>
              </a:cxn>
              <a:cxn ang="0">
                <a:pos x="5616" y="9"/>
              </a:cxn>
              <a:cxn ang="0">
                <a:pos x="5633" y="17"/>
              </a:cxn>
              <a:cxn ang="0">
                <a:pos x="5642" y="34"/>
              </a:cxn>
              <a:cxn ang="0">
                <a:pos x="5642" y="51"/>
              </a:cxn>
              <a:cxn ang="0">
                <a:pos x="5642" y="339"/>
              </a:cxn>
            </a:cxnLst>
            <a:rect l="0" t="0" r="r" b="b"/>
            <a:pathLst>
              <a:path w="5642" h="339">
                <a:moveTo>
                  <a:pt x="5642" y="339"/>
                </a:moveTo>
                <a:lnTo>
                  <a:pt x="0" y="339"/>
                </a:lnTo>
                <a:lnTo>
                  <a:pt x="0" y="0"/>
                </a:lnTo>
                <a:lnTo>
                  <a:pt x="5600" y="0"/>
                </a:lnTo>
                <a:lnTo>
                  <a:pt x="5616" y="9"/>
                </a:lnTo>
                <a:lnTo>
                  <a:pt x="5633" y="17"/>
                </a:lnTo>
                <a:lnTo>
                  <a:pt x="5642" y="34"/>
                </a:lnTo>
                <a:lnTo>
                  <a:pt x="5642" y="51"/>
                </a:lnTo>
                <a:lnTo>
                  <a:pt x="5642" y="339"/>
                </a:lnTo>
                <a:close/>
              </a:path>
            </a:pathLst>
          </a:custGeom>
          <a:solidFill>
            <a:srgbClr val="750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haroni" pitchFamily="2" charset="-79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52400" y="592138"/>
            <a:ext cx="8804275" cy="7397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haroni" pitchFamily="2" charset="-79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52400" y="5613400"/>
            <a:ext cx="8804275" cy="53816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haroni" pitchFamily="2" charset="-79"/>
            </a:endParaRPr>
          </a:p>
        </p:txBody>
      </p:sp>
      <p:pic>
        <p:nvPicPr>
          <p:cNvPr id="12" name="Picture 2" descr="C:\Documents and Settings\motil\Desktop\New Logo\tasc_new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369" y="6243278"/>
            <a:ext cx="1143830" cy="514146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5568" y="6272832"/>
            <a:ext cx="433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000000"/>
                </a:solidFill>
                <a:latin typeface="+mj-lt"/>
                <a:cs typeface="Yaguar Regular" pitchFamily="2" charset="-79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75E1A6C-441E-4F42-B22C-438FB7E49986}" type="slidenum">
              <a:rPr lang="he-IL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New Imag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291899" y="6119361"/>
            <a:ext cx="2318701" cy="54135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067175" y="0"/>
            <a:ext cx="94297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rgbClr val="000000"/>
                </a:solidFill>
              </a:rPr>
              <a:t>-טיוטה-</a:t>
            </a:r>
            <a:endParaRPr lang="he-IL" sz="1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65700" y="248335"/>
            <a:ext cx="393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 smtClean="0">
                <a:solidFill>
                  <a:prstClr val="white"/>
                </a:solidFill>
              </a:rPr>
              <a:t>הפרויקט הישראלי לניהול מקיים של הדיג בים התיכון – ניתוח מצב קיים</a:t>
            </a:r>
            <a:endParaRPr lang="he-IL" sz="12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248335"/>
            <a:ext cx="393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200" dirty="0" smtClean="0">
                <a:solidFill>
                  <a:prstClr val="white"/>
                </a:solidFill>
              </a:rPr>
              <a:t>אפריל -  2013</a:t>
            </a:r>
            <a:endParaRPr lang="he-IL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0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alphaModFix amt="4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Freeform 5"/>
          <p:cNvSpPr>
            <a:spLocks/>
          </p:cNvSpPr>
          <p:nvPr/>
        </p:nvSpPr>
        <p:spPr bwMode="auto">
          <a:xfrm>
            <a:off x="152400" y="228600"/>
            <a:ext cx="8804275" cy="538163"/>
          </a:xfrm>
          <a:custGeom>
            <a:avLst/>
            <a:gdLst/>
            <a:ahLst/>
            <a:cxnLst>
              <a:cxn ang="0">
                <a:pos x="5642" y="339"/>
              </a:cxn>
              <a:cxn ang="0">
                <a:pos x="0" y="339"/>
              </a:cxn>
              <a:cxn ang="0">
                <a:pos x="0" y="0"/>
              </a:cxn>
              <a:cxn ang="0">
                <a:pos x="5600" y="0"/>
              </a:cxn>
              <a:cxn ang="0">
                <a:pos x="5616" y="9"/>
              </a:cxn>
              <a:cxn ang="0">
                <a:pos x="5633" y="17"/>
              </a:cxn>
              <a:cxn ang="0">
                <a:pos x="5642" y="34"/>
              </a:cxn>
              <a:cxn ang="0">
                <a:pos x="5642" y="51"/>
              </a:cxn>
              <a:cxn ang="0">
                <a:pos x="5642" y="339"/>
              </a:cxn>
            </a:cxnLst>
            <a:rect l="0" t="0" r="r" b="b"/>
            <a:pathLst>
              <a:path w="5642" h="339">
                <a:moveTo>
                  <a:pt x="5642" y="339"/>
                </a:moveTo>
                <a:lnTo>
                  <a:pt x="0" y="339"/>
                </a:lnTo>
                <a:lnTo>
                  <a:pt x="0" y="0"/>
                </a:lnTo>
                <a:lnTo>
                  <a:pt x="5600" y="0"/>
                </a:lnTo>
                <a:lnTo>
                  <a:pt x="5616" y="9"/>
                </a:lnTo>
                <a:lnTo>
                  <a:pt x="5633" y="17"/>
                </a:lnTo>
                <a:lnTo>
                  <a:pt x="5642" y="34"/>
                </a:lnTo>
                <a:lnTo>
                  <a:pt x="5642" y="51"/>
                </a:lnTo>
                <a:lnTo>
                  <a:pt x="5642" y="339"/>
                </a:lnTo>
                <a:close/>
              </a:path>
            </a:pathLst>
          </a:custGeom>
          <a:solidFill>
            <a:srgbClr val="750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52400" y="592138"/>
            <a:ext cx="8804275" cy="739775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52400" y="5613400"/>
            <a:ext cx="8804275" cy="538163"/>
          </a:xfrm>
          <a:prstGeom prst="rect">
            <a:avLst/>
          </a:prstGeom>
          <a:solidFill>
            <a:srgbClr val="6666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14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 descr="C:\Documents and Settings\motil\Desktop\New Logo\tasc_new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369" y="6243278"/>
            <a:ext cx="1143830" cy="514146"/>
          </a:xfrm>
          <a:prstGeom prst="rect">
            <a:avLst/>
          </a:prstGeom>
          <a:noFill/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5568" y="6272832"/>
            <a:ext cx="4333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000000"/>
                </a:solidFill>
                <a:latin typeface="+mj-lt"/>
                <a:cs typeface="Aharoni" pitchFamily="2" charset="-79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75E1A6C-441E-4F42-B22C-438FB7E49986}" type="slidenum">
              <a:rPr lang="he-IL" smtClean="0"/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New Imag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291899" y="6119361"/>
            <a:ext cx="2318701" cy="54135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965700" y="248335"/>
            <a:ext cx="393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 smtClean="0">
                <a:solidFill>
                  <a:srgbClr val="FFFFFF"/>
                </a:solidFill>
                <a:cs typeface="Aharoni" pitchFamily="2" charset="-79"/>
              </a:rPr>
              <a:t>הפרויקט הישראלי לניהול מקיים של הדיג בים התיכון – ניתוח מצב קיים</a:t>
            </a:r>
            <a:endParaRPr lang="he-IL" sz="1200" dirty="0">
              <a:solidFill>
                <a:srgbClr val="FFFFFF"/>
              </a:solidFill>
              <a:cs typeface="Aharoni" pitchFamily="2" charset="-79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248335"/>
            <a:ext cx="393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1200" dirty="0" smtClean="0">
                <a:solidFill>
                  <a:srgbClr val="FFFFFF"/>
                </a:solidFill>
                <a:cs typeface="Aharoni" pitchFamily="2" charset="-79"/>
              </a:rPr>
              <a:t>אפריל -  2013</a:t>
            </a:r>
            <a:endParaRPr lang="he-IL" sz="1200" dirty="0">
              <a:solidFill>
                <a:srgbClr val="FFFFFF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56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  <a:cs typeface="Yaguar Regular" pitchFamily="2" charset="-79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91E6B4-8729-4F9B-B7EF-318236FA83EF}" type="slidenum">
              <a:rPr lang="he-IL" altLang="he-IL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5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3200" kern="1200">
          <a:solidFill>
            <a:srgbClr val="FFBB57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3200">
          <a:solidFill>
            <a:srgbClr val="FFBB5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FFDDAB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aarag.org.il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maarag.org.il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כותרת 1"/>
          <p:cNvSpPr txBox="1">
            <a:spLocks/>
          </p:cNvSpPr>
          <p:nvPr/>
        </p:nvSpPr>
        <p:spPr>
          <a:xfrm>
            <a:off x="901313" y="714356"/>
            <a:ext cx="7456901" cy="1778540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36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מסדרונות אקולוגיים</a:t>
            </a:r>
          </a:p>
        </p:txBody>
      </p:sp>
      <p:pic>
        <p:nvPicPr>
          <p:cNvPr id="20" name="Picture 4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85614"/>
            <a:ext cx="4999161" cy="42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4962" y="385996"/>
            <a:ext cx="4999161" cy="42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hidden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935" y="385997"/>
            <a:ext cx="4999161" cy="42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קבוצה 16" hidden="1"/>
          <p:cNvGrpSpPr/>
          <p:nvPr/>
        </p:nvGrpSpPr>
        <p:grpSpPr>
          <a:xfrm>
            <a:off x="2009827" y="1251198"/>
            <a:ext cx="5692425" cy="2657475"/>
            <a:chOff x="1979712" y="1131565"/>
            <a:chExt cx="5692425" cy="265747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9363" y="1131565"/>
              <a:ext cx="3152774" cy="265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9712" y="1131565"/>
              <a:ext cx="3152774" cy="265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קבוצה 1" hidden="1"/>
          <p:cNvGrpSpPr/>
          <p:nvPr/>
        </p:nvGrpSpPr>
        <p:grpSpPr>
          <a:xfrm>
            <a:off x="2009775" y="1246435"/>
            <a:ext cx="5692426" cy="2657475"/>
            <a:chOff x="1979712" y="1258614"/>
            <a:chExt cx="5692426" cy="2657475"/>
          </a:xfrm>
        </p:grpSpPr>
        <p:pic>
          <p:nvPicPr>
            <p:cNvPr id="12" name="Picture 2" descr="F:\המשך עבודה\משרד להגנת הסביבה\מצגת מגוון ביולוגי\עטלף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363" y="1258614"/>
              <a:ext cx="3152775" cy="265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F:\המשך עבודה\משרד להגנת הסביבה\מצגת מגוון ביולוגי\דבורה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258614"/>
              <a:ext cx="3152775" cy="2657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653136"/>
            <a:ext cx="2046711" cy="1208796"/>
          </a:xfrm>
          <a:prstGeom prst="rect">
            <a:avLst/>
          </a:prstGeom>
          <a:noFill/>
          <a:effectLst>
            <a:innerShdw blurRad="63500" dist="254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165304"/>
            <a:ext cx="52565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</a:rPr>
              <a:t>כנס מהנדסי מועצות אזוריות 11.5.2017</a:t>
            </a:r>
            <a:endParaRPr lang="he-I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כותרת 1"/>
          <p:cNvSpPr txBox="1">
            <a:spLocks/>
          </p:cNvSpPr>
          <p:nvPr/>
        </p:nvSpPr>
        <p:spPr>
          <a:xfrm>
            <a:off x="885500" y="2780928"/>
            <a:ext cx="7456901" cy="682089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כלי לשמירה </a:t>
            </a:r>
            <a:r>
              <a:rPr lang="he-IL" sz="28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על המגוון הביולוגי</a:t>
            </a:r>
            <a:endParaRPr lang="he-IL" sz="2800" dirty="0">
              <a:solidFill>
                <a:srgbClr val="5A9D15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19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משבר עולמי במגוון הביולוגי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0" y="764704"/>
            <a:ext cx="9144000" cy="792088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האם אנו עומדים בפני ההכחדה ההמונית השישית?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36512" y="1340768"/>
            <a:ext cx="9144000" cy="792088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... העדויות מראות שכן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228184" cy="45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9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6544" y="3117"/>
            <a:ext cx="9144000" cy="761587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מה מיוחד במגוון הביולוגי בישראל?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0" y="764704"/>
            <a:ext cx="9144000" cy="720080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גיוון של אקלים ושל תשתית יוצרים מגוון גדול של </a:t>
            </a:r>
            <a:r>
              <a:rPr lang="he-IL" sz="2400" i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מערכות אקולוגיות</a:t>
            </a:r>
          </a:p>
        </p:txBody>
      </p:sp>
      <p:pic>
        <p:nvPicPr>
          <p:cNvPr id="4" name="Picture 9" descr="hermon_small"/>
          <p:cNvPicPr>
            <a:picLocks noChangeAspect="1" noChangeArrowheads="1"/>
          </p:cNvPicPr>
          <p:nvPr/>
        </p:nvPicPr>
        <p:blipFill>
          <a:blip r:embed="rId2" cstate="print"/>
          <a:srcRect t="2411"/>
          <a:stretch>
            <a:fillRect/>
          </a:stretch>
        </p:blipFill>
        <p:spPr bwMode="auto">
          <a:xfrm>
            <a:off x="107504" y="1628800"/>
            <a:ext cx="2808312" cy="2053790"/>
          </a:xfrm>
          <a:prstGeom prst="rect">
            <a:avLst/>
          </a:prstGeom>
          <a:noFill/>
        </p:spPr>
      </p:pic>
      <p:pic>
        <p:nvPicPr>
          <p:cNvPr id="5" name="Picture 10" descr="Rehavaam_small"/>
          <p:cNvPicPr>
            <a:picLocks noChangeAspect="1" noChangeArrowheads="1"/>
          </p:cNvPicPr>
          <p:nvPr/>
        </p:nvPicPr>
        <p:blipFill>
          <a:blip r:embed="rId3" cstate="print"/>
          <a:srcRect t="3387"/>
          <a:stretch>
            <a:fillRect/>
          </a:stretch>
        </p:blipFill>
        <p:spPr bwMode="auto">
          <a:xfrm>
            <a:off x="5831212" y="1628800"/>
            <a:ext cx="3205284" cy="2053790"/>
          </a:xfrm>
          <a:prstGeom prst="rect">
            <a:avLst/>
          </a:prstGeom>
          <a:noFill/>
        </p:spPr>
      </p:pic>
      <p:pic>
        <p:nvPicPr>
          <p:cNvPr id="6" name="Picture 11" descr="Galil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5" y="1631924"/>
            <a:ext cx="2918695" cy="2050666"/>
          </a:xfrm>
          <a:prstGeom prst="rect">
            <a:avLst/>
          </a:prstGeom>
          <a:noFill/>
        </p:spPr>
      </p:pic>
      <p:pic>
        <p:nvPicPr>
          <p:cNvPr id="7" name="Picture 6" descr="IMG_2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3933056"/>
            <a:ext cx="4176464" cy="278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187624" y="4725144"/>
            <a:ext cx="6696744" cy="864096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AF1C11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ישראל נמצאת ב-</a:t>
            </a:r>
            <a:r>
              <a:rPr lang="en-US" dirty="0" smtClean="0">
                <a:solidFill>
                  <a:srgbClr val="AF1C11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 HOT SPOT </a:t>
            </a:r>
            <a:r>
              <a:rPr lang="he-IL" dirty="0" smtClean="0">
                <a:solidFill>
                  <a:srgbClr val="AF1C11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 עולמי</a:t>
            </a:r>
            <a:endParaRPr lang="he-IL" dirty="0">
              <a:solidFill>
                <a:srgbClr val="474747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  <p:pic>
        <p:nvPicPr>
          <p:cNvPr id="3" name="Picture 2" descr="F:\המשך עבודה\משרד להגנת הסביבה\מצגת מגוון ביולוגי\HOTSP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6108" r="5880" b="36520"/>
          <a:stretch/>
        </p:blipFill>
        <p:spPr bwMode="auto">
          <a:xfrm>
            <a:off x="1115616" y="1281235"/>
            <a:ext cx="6945856" cy="34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76176" y="4005064"/>
            <a:ext cx="367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Myers </a:t>
            </a:r>
            <a:r>
              <a:rPr lang="en-US" sz="1400" i="1" dirty="0">
                <a:solidFill>
                  <a:schemeClr val="bg1"/>
                </a:solidFill>
              </a:rPr>
              <a:t>et. al</a:t>
            </a:r>
            <a:r>
              <a:rPr lang="en-US" sz="1400" dirty="0">
                <a:solidFill>
                  <a:schemeClr val="bg1"/>
                </a:solidFill>
              </a:rPr>
              <a:t>. Nature, 2000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6544" y="3117"/>
            <a:ext cx="9144000" cy="761587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מה מיוחד במגוון הביולוגי בישראל?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0" y="620688"/>
            <a:ext cx="9144000" cy="720080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הגיוון בתנאים הפיסיים והמיקום במפגש יבשות תורמים ל</a:t>
            </a:r>
            <a:r>
              <a:rPr lang="he-IL" sz="2400" i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מגוון מינים </a:t>
            </a:r>
            <a:r>
              <a:rPr lang="he-IL" sz="24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גבוה</a:t>
            </a: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0" y="5517232"/>
            <a:ext cx="9144000" cy="1224136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4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הרבה מינים אנדמיים – ייחודיים לישראל</a:t>
            </a:r>
          </a:p>
          <a:p>
            <a:pPr algn="r">
              <a:lnSpc>
                <a:spcPct val="150000"/>
              </a:lnSpc>
            </a:pPr>
            <a:r>
              <a:rPr lang="he-IL" sz="24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"אבות" בר של מיני תרבות</a:t>
            </a:r>
          </a:p>
          <a:p>
            <a:pPr algn="r">
              <a:lnSpc>
                <a:spcPct val="150000"/>
              </a:lnSpc>
            </a:pPr>
            <a:endParaRPr lang="he-IL" sz="2400" dirty="0" smtClean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3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16544" y="0"/>
            <a:ext cx="9144000" cy="878219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המגמה - הידרדרות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323528" y="3701100"/>
            <a:ext cx="8443234" cy="1312076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400" dirty="0" smtClean="0">
                <a:solidFill>
                  <a:srgbClr val="474747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מערכות אקולוגיות שלמות בסיכון – כדוגמת חמרה וכורכר במישור החוף, בריכות חורף, מישורי לס</a:t>
            </a:r>
            <a:endParaRPr lang="he-IL" sz="2400" dirty="0">
              <a:solidFill>
                <a:srgbClr val="474747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2474" y="1527175"/>
            <a:ext cx="7605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414 ממיני צמחי הבר המקומיים (18%) </a:t>
            </a:r>
            <a:r>
              <a:rPr lang="he-IL" sz="2400" b="1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בסכנת </a:t>
            </a:r>
            <a:r>
              <a:rPr lang="he-IL" sz="24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הכחדה. </a:t>
            </a:r>
            <a:endParaRPr lang="en-US" sz="2400" b="1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latin typeface="+mj-lt"/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62" y="2132856"/>
            <a:ext cx="87348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600" dirty="0" smtClean="0"/>
              <a:t>בישראל </a:t>
            </a:r>
            <a:r>
              <a:rPr lang="he-IL" sz="2600" dirty="0"/>
              <a:t>קיימים </a:t>
            </a:r>
            <a:r>
              <a:rPr lang="he-IL" sz="2600" b="1" dirty="0"/>
              <a:t>453</a:t>
            </a:r>
            <a:r>
              <a:rPr lang="he-IL" sz="2600" dirty="0"/>
              <a:t> מיני </a:t>
            </a:r>
            <a:r>
              <a:rPr lang="he-IL" sz="2600" dirty="0" smtClean="0"/>
              <a:t>חולייתנים - עופות </a:t>
            </a:r>
            <a:r>
              <a:rPr lang="he-IL" sz="2600" dirty="0"/>
              <a:t>מקננים, יונקים, זוחלים, דוחיים ודגי מים מתוקים מקומיים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0283" y="2996952"/>
            <a:ext cx="5636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280 מהם (61%) נתונים כיום בסכנת הכחדה</a:t>
            </a:r>
          </a:p>
        </p:txBody>
      </p:sp>
      <p:sp>
        <p:nvSpPr>
          <p:cNvPr id="8" name="Rectangle 7"/>
          <p:cNvSpPr/>
          <p:nvPr/>
        </p:nvSpPr>
        <p:spPr>
          <a:xfrm>
            <a:off x="2787857" y="980728"/>
            <a:ext cx="60099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600" dirty="0"/>
              <a:t>בישראל קיימים </a:t>
            </a:r>
            <a:r>
              <a:rPr lang="he-IL" sz="2600" b="1" dirty="0"/>
              <a:t>2288</a:t>
            </a:r>
            <a:r>
              <a:rPr lang="he-IL" sz="2600" dirty="0"/>
              <a:t> מיני צמחי בר מקומיים. </a:t>
            </a:r>
          </a:p>
        </p:txBody>
      </p:sp>
      <p:pic>
        <p:nvPicPr>
          <p:cNvPr id="1026" name="Picture 2" descr="דוח מצב הטבע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4" y="4739746"/>
            <a:ext cx="2173048" cy="20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דף הבית">
            <a:hlinkClick r:id="rId3" tooltip="דף הבית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733256"/>
            <a:ext cx="22669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81188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he-IL" sz="4000" b="1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cs typeface="+mn-cs"/>
              </a:rPr>
              <a:t>הלחצים שאנו מפעילים על המגוון הביולוגי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2915816" y="2738311"/>
            <a:ext cx="338437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193812"/>
            <a:ext cx="29523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</a:rPr>
              <a:t>מגוון ביולוגי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767686"/>
            <a:ext cx="349188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ניצול יתר </a:t>
            </a:r>
          </a:p>
          <a:p>
            <a:pPr algn="ctr"/>
            <a:r>
              <a:rPr lang="he-IL" sz="2000" b="1" dirty="0" smtClean="0">
                <a:solidFill>
                  <a:srgbClr val="7030A0"/>
                </a:solidFill>
              </a:rPr>
              <a:t>(ציד, דיג, ייבוש מקורות מים)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1124744"/>
            <a:ext cx="3076964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שינוי שימושי הקרקע  </a:t>
            </a:r>
            <a:r>
              <a:rPr lang="he-IL" sz="2000" b="1" dirty="0" smtClean="0">
                <a:solidFill>
                  <a:srgbClr val="7030A0"/>
                </a:solidFill>
              </a:rPr>
              <a:t>הרס וקיטוע של בתי גידול</a:t>
            </a:r>
            <a:endParaRPr lang="he-IL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291956"/>
            <a:ext cx="266657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זיהום</a:t>
            </a:r>
            <a:endParaRPr lang="he-IL" sz="2600" b="1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latin typeface="+mj-lt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0266" y="2663343"/>
            <a:ext cx="295232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מינים זרים פולשים</a:t>
            </a:r>
            <a:endParaRPr lang="he-IL" sz="2600" b="1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latin typeface="+mj-lt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7818" y="4413360"/>
            <a:ext cx="295232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מינים מתפרצים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1802" y="5127740"/>
            <a:ext cx="2952328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600" b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שינויי אקלים</a:t>
            </a:r>
            <a:endParaRPr lang="he-IL" sz="2600" b="1" dirty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latin typeface="+mj-lt"/>
              <a:ea typeface="+mj-ea"/>
            </a:endParaRPr>
          </a:p>
        </p:txBody>
      </p:sp>
      <p:cxnSp>
        <p:nvCxnSpPr>
          <p:cNvPr id="19" name="מחבר ישר 18"/>
          <p:cNvCxnSpPr/>
          <p:nvPr/>
        </p:nvCxnSpPr>
        <p:spPr>
          <a:xfrm flipH="1">
            <a:off x="5076056" y="2258062"/>
            <a:ext cx="72008" cy="4442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H="1">
            <a:off x="6300192" y="3351128"/>
            <a:ext cx="288342" cy="14326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5580112" y="4111942"/>
            <a:ext cx="216024" cy="23435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rot="16200000" flipH="1">
            <a:off x="4260961" y="4501120"/>
            <a:ext cx="550071" cy="7200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/>
          <p:cNvCxnSpPr/>
          <p:nvPr/>
        </p:nvCxnSpPr>
        <p:spPr>
          <a:xfrm>
            <a:off x="2915816" y="2818969"/>
            <a:ext cx="216024" cy="30603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rot="10800000" flipV="1">
            <a:off x="2242494" y="3914246"/>
            <a:ext cx="961357" cy="29332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-27384"/>
            <a:ext cx="8229600" cy="792088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3600" b="1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latin typeface="+mj-lt"/>
                <a:ea typeface="+mj-ea"/>
              </a:rPr>
              <a:t>ישראל – מגמות באיומים על המגוון</a:t>
            </a:r>
            <a:endParaRPr lang="he-IL" sz="3600" b="1" dirty="0">
              <a:solidFill>
                <a:srgbClr val="5A9D15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latin typeface="+mj-lt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335"/>
          <a:stretch>
            <a:fillRect/>
          </a:stretch>
        </p:blipFill>
        <p:spPr bwMode="auto">
          <a:xfrm>
            <a:off x="1981200" y="774179"/>
            <a:ext cx="5181600" cy="608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דוח מצב הטבע 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4" y="5517232"/>
            <a:ext cx="1343029" cy="12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-27384"/>
            <a:ext cx="8229600" cy="7200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8A94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n-cs"/>
              </a:rPr>
              <a:t>הטמעת שיקולי שמירה על מגוון ביולוגי בתכנון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88A945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שמירה על </a:t>
            </a:r>
            <a:r>
              <a:rPr lang="he-IL" sz="2600" i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מערכות אקולוגיות </a:t>
            </a: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מתפקדות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580112" y="1772816"/>
            <a:ext cx="3563888" cy="3600400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ייצוגיות: </a:t>
            </a:r>
            <a:r>
              <a:rPr lang="he-IL" sz="2600" b="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באיזו מידה המערכות האקולוגיות בשטח התכנית מיוצגות במערך הקיים של שטחים מוגנים?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572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457200" y="-27384"/>
            <a:ext cx="8229600" cy="7200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8A94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n-cs"/>
              </a:rPr>
              <a:t>הטמעת שיקולי שמירה על מגוון ביולוגי בתכנון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88A945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שמירה על </a:t>
            </a:r>
            <a:r>
              <a:rPr lang="he-IL" sz="2600" i="1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מערכות אקולוגיות </a:t>
            </a: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מתפקדות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059832" y="4581128"/>
            <a:ext cx="5724128" cy="208823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רציפות: </a:t>
            </a:r>
            <a:r>
              <a:rPr lang="he-IL" sz="2600" b="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באיזו מידה התכנית גורמת לקיטוע של רצף השטחים הפתוחים? האם קוטעת מסדרונות אקולוגיים? (דותן)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131840" y="1556792"/>
            <a:ext cx="5724128" cy="3024336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מצב המערכות האקולוגיות בשטח התכנית</a:t>
            </a:r>
          </a:p>
          <a:p>
            <a:pPr algn="r">
              <a:lnSpc>
                <a:spcPct val="150000"/>
              </a:lnSpc>
            </a:pPr>
            <a:r>
              <a:rPr lang="he-IL" sz="26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 ובסביבתו: </a:t>
            </a:r>
          </a:p>
          <a:p>
            <a:pPr algn="r">
              <a:lnSpc>
                <a:spcPct val="150000"/>
              </a:lnSpc>
            </a:pPr>
            <a:r>
              <a:rPr lang="he-IL" sz="2600" b="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גודל</a:t>
            </a:r>
          </a:p>
          <a:p>
            <a:pPr algn="r">
              <a:lnSpc>
                <a:spcPct val="150000"/>
              </a:lnSpc>
            </a:pPr>
            <a:r>
              <a:rPr lang="he-IL" sz="2600" b="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האיומים הקיימים (למשל: מינים פולשים) האם ניתן לשיקום?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80528" y="1537047"/>
            <a:ext cx="2560871" cy="5002915"/>
            <a:chOff x="-180528" y="1537047"/>
            <a:chExt cx="2560871" cy="50029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4196"/>
            <a:stretch/>
          </p:blipFill>
          <p:spPr bwMode="auto">
            <a:xfrm>
              <a:off x="251521" y="1556792"/>
              <a:ext cx="2128822" cy="4983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180528" y="1537047"/>
              <a:ext cx="18002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400" dirty="0" smtClean="0"/>
                <a:t>שקדי ושדות 2000</a:t>
              </a:r>
              <a:endParaRPr lang="he-IL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yehidot_no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8461375" y="5661025"/>
            <a:ext cx="214313" cy="2159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8461375" y="6021388"/>
            <a:ext cx="214313" cy="2159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8459788" y="5300663"/>
            <a:ext cx="214312" cy="2159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292725" y="5300663"/>
            <a:ext cx="302418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שטחים שניתנים לעיבוד חקלאי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292725" y="5645150"/>
            <a:ext cx="30241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טיפולוגיה הררית, טבע בלתי מעובד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5292725" y="5949950"/>
            <a:ext cx="30241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מצוקים, בלתי ניתן לעיבוד חקלאי 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5094288" y="4673600"/>
            <a:ext cx="3657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6675" tIns="28337" rIns="56675" bIns="2833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284163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5667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850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1133475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1590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0478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25050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2962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he-IL" sz="2000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4716463" y="692150"/>
            <a:ext cx="4083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 smtClean="0">
                <a:solidFill>
                  <a:srgbClr val="FFBB57"/>
                </a:solidFill>
                <a:latin typeface="Times New Roman" panose="02020603050405020304" pitchFamily="18" charset="0"/>
              </a:rPr>
              <a:t>כל מסדרון אקולוגי הוא חוליה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 smtClean="0">
                <a:solidFill>
                  <a:srgbClr val="FFC671"/>
                </a:solidFill>
                <a:latin typeface="Times New Roman" panose="02020603050405020304" pitchFamily="18" charset="0"/>
              </a:rPr>
              <a:t>במערך</a:t>
            </a:r>
            <a:r>
              <a:rPr lang="he-IL" altLang="he-IL" b="1" dirty="0" smtClean="0">
                <a:solidFill>
                  <a:srgbClr val="FFBB57"/>
                </a:solidFill>
                <a:latin typeface="Times New Roman" panose="02020603050405020304" pitchFamily="18" charset="0"/>
              </a:rPr>
              <a:t> הארצי של מסדרונות אקולוגיים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b="1" dirty="0">
                <a:solidFill>
                  <a:srgbClr val="FFC000"/>
                </a:solidFill>
                <a:latin typeface="Times New Roman" panose="02020603050405020304" pitchFamily="18" charset="0"/>
              </a:rPr>
              <a:t>(על פי מתווה רשות הטבע והגנים). </a:t>
            </a:r>
            <a:endParaRPr lang="en-US" altLang="he-IL" b="1" dirty="0" smtClean="0">
              <a:solidFill>
                <a:srgbClr val="FFBB57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yehidot_nof_binuy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461375" y="5661025"/>
            <a:ext cx="214313" cy="2159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8461375" y="6021388"/>
            <a:ext cx="214313" cy="2159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8459788" y="5300663"/>
            <a:ext cx="214312" cy="2159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6227763" y="5300663"/>
            <a:ext cx="20891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שטחים מעובדים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292725" y="5645150"/>
            <a:ext cx="30241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טיפולוגיה הררית, טבע בלתי מעובד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292725" y="5949950"/>
            <a:ext cx="30241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מצוקים, בלתי ניתן לעיבוד חקלאי 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3913" name="Rectangle 9"/>
          <p:cNvSpPr>
            <a:spLocks noChangeArrowheads="1"/>
          </p:cNvSpPr>
          <p:nvPr/>
        </p:nvSpPr>
        <p:spPr bwMode="auto">
          <a:xfrm>
            <a:off x="8461375" y="4941888"/>
            <a:ext cx="214313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6229350" y="4941888"/>
            <a:ext cx="20891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בינוי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827584" y="-27384"/>
            <a:ext cx="7456901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מהו המגוון הביולוגי ?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1475656" y="1700808"/>
            <a:ext cx="7488832" cy="100811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 מגוון גנטי - בין פרטים של מין מסוים</a:t>
            </a:r>
          </a:p>
        </p:txBody>
      </p:sp>
      <p:pic>
        <p:nvPicPr>
          <p:cNvPr id="55298" name="Picture 2" descr="http://mikejackson1948.files.wordpress.com/2012/02/peru-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36912"/>
            <a:ext cx="4140389" cy="2708920"/>
          </a:xfrm>
          <a:prstGeom prst="rect">
            <a:avLst/>
          </a:prstGeom>
          <a:noFill/>
        </p:spPr>
      </p:pic>
      <p:pic>
        <p:nvPicPr>
          <p:cNvPr id="55302" name="Picture 6" descr="Photo: People of all skin colors"/>
          <p:cNvPicPr>
            <a:picLocks noChangeAspect="1" noChangeArrowheads="1"/>
          </p:cNvPicPr>
          <p:nvPr/>
        </p:nvPicPr>
        <p:blipFill>
          <a:blip r:embed="rId3" cstate="print"/>
          <a:srcRect t="26140" b="38580"/>
          <a:stretch>
            <a:fillRect/>
          </a:stretch>
        </p:blipFill>
        <p:spPr bwMode="auto">
          <a:xfrm>
            <a:off x="762000" y="3356992"/>
            <a:ext cx="7620000" cy="2016224"/>
          </a:xfrm>
          <a:prstGeom prst="rect">
            <a:avLst/>
          </a:prstGeom>
          <a:noFill/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0" y="980728"/>
            <a:ext cx="9144000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כלל השונות של צורות החיים על פני כדור הארץ על תפקודיהן</a:t>
            </a:r>
          </a:p>
        </p:txBody>
      </p:sp>
    </p:spTree>
    <p:extLst>
      <p:ext uri="{BB962C8B-B14F-4D97-AF65-F5344CB8AC3E}">
        <p14:creationId xmlns:p14="http://schemas.microsoft.com/office/powerpoint/2010/main" val="2565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yehidot_nof_binuy_8_2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461375" y="5661025"/>
            <a:ext cx="214313" cy="2159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8461375" y="6021388"/>
            <a:ext cx="214313" cy="2159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8459788" y="5300663"/>
            <a:ext cx="214312" cy="2159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227763" y="5300663"/>
            <a:ext cx="20891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שטחים מעובדים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292725" y="5645150"/>
            <a:ext cx="30241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טיפולוגיה הררית, טבע בלתי מעובד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292725" y="5949950"/>
            <a:ext cx="30241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מצוקים, בלתי ניתן לעיבוד חקלאי 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8461375" y="4941888"/>
            <a:ext cx="214313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6229350" y="4941888"/>
            <a:ext cx="208915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בינוי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8459788" y="4581525"/>
            <a:ext cx="214312" cy="215900"/>
          </a:xfrm>
          <a:prstGeom prst="rect">
            <a:avLst/>
          </a:prstGeom>
          <a:solidFill>
            <a:srgbClr val="006666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4" rIns="91427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srgbClr val="000000"/>
              </a:solidFill>
            </a:endParaRP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5580063" y="4581525"/>
            <a:ext cx="27368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1400" b="1" smtClean="0">
                <a:solidFill>
                  <a:srgbClr val="FFFFCC"/>
                </a:solidFill>
              </a:rPr>
              <a:t>שמורות ויערות- מוגנים סטטוטורית</a:t>
            </a:r>
            <a:endParaRPr lang="en-US" altLang="he-IL" sz="1400" b="1" smtClean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altLang="he-IL" dirty="0" smtClean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dirty="0" smtClean="0"/>
              <a:t>"מסדרונות אקולוגיים בשטחים הפתוחים: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he-IL" dirty="0"/>
              <a:t> </a:t>
            </a:r>
            <a:r>
              <a:rPr lang="he-IL" dirty="0" smtClean="0"/>
              <a:t>    כלי לשמירת טבע" (שקדי ושדות 2000).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dirty="0" smtClean="0"/>
              <a:t>   </a:t>
            </a:r>
            <a:r>
              <a:rPr lang="he-IL" b="1" i="1" dirty="0" smtClean="0"/>
              <a:t>שמירה על רצף שטחים פתוחים המאפשרים תנועה בזמן ובמרחב של בע"ח וצמחים כל אחד לפי אורחות חייו וקצב תנועתו.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dirty="0" smtClean="0"/>
          </a:p>
          <a:p>
            <a:pPr fontAlgn="auto">
              <a:spcAft>
                <a:spcPts val="0"/>
              </a:spcAft>
              <a:defRPr/>
            </a:pPr>
            <a:r>
              <a:rPr lang="he-IL" dirty="0" smtClean="0"/>
              <a:t>"מעברי בעלי חיים בכבישים מדיניות והמלצות לפעולה" (שקדי ושדות 2004).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dirty="0" smtClean="0"/>
              <a:t>   </a:t>
            </a:r>
            <a:r>
              <a:rPr lang="he-IL" b="1" i="1" dirty="0" smtClean="0"/>
              <a:t>מתן פתרונות נקודתי לחציית תשתיות אורך,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e-IL" b="1" i="1" dirty="0"/>
              <a:t> </a:t>
            </a:r>
            <a:r>
              <a:rPr lang="he-IL" b="1" i="1" dirty="0" smtClean="0"/>
              <a:t>  למגוון רחב של בעלי חיים צמודי מצע.</a:t>
            </a:r>
            <a:endParaRPr lang="he-IL" b="1" i="1" dirty="0"/>
          </a:p>
        </p:txBody>
      </p:sp>
    </p:spTree>
    <p:extLst>
      <p:ext uri="{BB962C8B-B14F-4D97-AF65-F5344CB8AC3E}">
        <p14:creationId xmlns:p14="http://schemas.microsoft.com/office/powerpoint/2010/main" val="19427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קבוצה 11"/>
          <p:cNvGrpSpPr>
            <a:grpSpLocks/>
          </p:cNvGrpSpPr>
          <p:nvPr/>
        </p:nvGrpSpPr>
        <p:grpSpPr bwMode="auto">
          <a:xfrm>
            <a:off x="500063" y="0"/>
            <a:ext cx="7994650" cy="6643688"/>
            <a:chOff x="500034" y="0"/>
            <a:chExt cx="7994592" cy="6643710"/>
          </a:xfrm>
        </p:grpSpPr>
        <p:pic>
          <p:nvPicPr>
            <p:cNvPr id="15370" name="Picture 5" descr="D:\users\SHKEDY\WORD.WRK\OPEN_SP\corridor\biog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86" y="0"/>
              <a:ext cx="4136940" cy="6643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Box 10"/>
            <p:cNvSpPr txBox="1">
              <a:spLocks noChangeArrowheads="1"/>
            </p:cNvSpPr>
            <p:nvPr/>
          </p:nvSpPr>
          <p:spPr bwMode="auto">
            <a:xfrm>
              <a:off x="500034" y="642918"/>
              <a:ext cx="4857784" cy="353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he-IL" altLang="he-IL" sz="3200" b="1" dirty="0">
                  <a:solidFill>
                    <a:prstClr val="black"/>
                  </a:solidFill>
                </a:rPr>
                <a:t>ייחודה של </a:t>
              </a:r>
              <a:r>
                <a:rPr lang="he-IL" altLang="he-IL" sz="3200" b="1" dirty="0" smtClean="0">
                  <a:solidFill>
                    <a:prstClr val="black"/>
                  </a:solidFill>
                </a:rPr>
                <a:t>ארץ ישראל</a:t>
              </a:r>
              <a:endParaRPr lang="he-IL" altLang="he-IL" sz="3200" b="1" dirty="0">
                <a:solidFill>
                  <a:prstClr val="black"/>
                </a:solidFill>
              </a:endParaRPr>
            </a:p>
            <a:p>
              <a:endParaRPr lang="he-IL" altLang="he-IL" sz="2400" dirty="0">
                <a:solidFill>
                  <a:prstClr val="black"/>
                </a:solidFill>
              </a:endParaRPr>
            </a:p>
            <a:p>
              <a:r>
                <a:rPr lang="he-IL" altLang="he-IL" sz="2400" dirty="0">
                  <a:solidFill>
                    <a:prstClr val="black"/>
                  </a:solidFill>
                </a:rPr>
                <a:t>מצפון לדרום יש מעבר בין ארבעה אזורים </a:t>
              </a:r>
              <a:r>
                <a:rPr lang="he-IL" altLang="he-IL" sz="2400" dirty="0" err="1">
                  <a:solidFill>
                    <a:prstClr val="black"/>
                  </a:solidFill>
                </a:rPr>
                <a:t>פיטוגאוגרפיים</a:t>
              </a:r>
              <a:r>
                <a:rPr lang="he-IL" altLang="he-IL" sz="2400" dirty="0">
                  <a:solidFill>
                    <a:prstClr val="black"/>
                  </a:solidFill>
                </a:rPr>
                <a:t>:</a:t>
              </a:r>
            </a:p>
            <a:p>
              <a:endParaRPr lang="he-IL" altLang="he-IL" sz="2400" dirty="0">
                <a:solidFill>
                  <a:prstClr val="black"/>
                </a:solidFill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lang="he-IL" altLang="he-IL" sz="2400" dirty="0">
                  <a:solidFill>
                    <a:prstClr val="black"/>
                  </a:solidFill>
                </a:rPr>
                <a:t> ים תיכוני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he-IL" altLang="he-IL" sz="2400" dirty="0">
                  <a:solidFill>
                    <a:prstClr val="black"/>
                  </a:solidFill>
                </a:rPr>
                <a:t> </a:t>
              </a:r>
              <a:r>
                <a:rPr lang="he-IL" altLang="he-IL" sz="2400" dirty="0" err="1">
                  <a:solidFill>
                    <a:prstClr val="black"/>
                  </a:solidFill>
                </a:rPr>
                <a:t>אירנוטורני</a:t>
              </a:r>
              <a:r>
                <a:rPr lang="he-IL" altLang="he-IL" sz="2400" dirty="0">
                  <a:solidFill>
                    <a:prstClr val="black"/>
                  </a:solidFill>
                </a:rPr>
                <a:t> - ערבתי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he-IL" altLang="he-IL" sz="2400" dirty="0">
                  <a:solidFill>
                    <a:prstClr val="black"/>
                  </a:solidFill>
                </a:rPr>
                <a:t> מדברי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he-IL" altLang="he-IL" sz="2400" dirty="0">
                  <a:solidFill>
                    <a:prstClr val="black"/>
                  </a:solidFill>
                </a:rPr>
                <a:t> סוב טרופי - </a:t>
              </a:r>
              <a:r>
                <a:rPr lang="he-IL" altLang="he-IL" sz="2400" dirty="0" err="1">
                  <a:solidFill>
                    <a:prstClr val="black"/>
                  </a:solidFill>
                </a:rPr>
                <a:t>סודאני</a:t>
              </a:r>
              <a:endParaRPr lang="he-IL" altLang="he-IL" sz="2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תמונה 12" descr="anut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7950"/>
            <a:ext cx="4249738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קבוצה 35"/>
          <p:cNvGrpSpPr>
            <a:grpSpLocks/>
          </p:cNvGrpSpPr>
          <p:nvPr/>
        </p:nvGrpSpPr>
        <p:grpSpPr bwMode="auto">
          <a:xfrm>
            <a:off x="5786438" y="285750"/>
            <a:ext cx="1879600" cy="5781675"/>
            <a:chOff x="4457112" y="470647"/>
            <a:chExt cx="1879272" cy="5782235"/>
          </a:xfrm>
        </p:grpSpPr>
        <p:sp>
          <p:nvSpPr>
            <p:cNvPr id="37" name="צורה חופשית 36"/>
            <p:cNvSpPr/>
            <p:nvPr/>
          </p:nvSpPr>
          <p:spPr>
            <a:xfrm>
              <a:off x="5133269" y="470647"/>
              <a:ext cx="1203115" cy="5782235"/>
            </a:xfrm>
            <a:custGeom>
              <a:avLst/>
              <a:gdLst>
                <a:gd name="connsiteX0" fmla="*/ 1106842 w 1203791"/>
                <a:gd name="connsiteY0" fmla="*/ 0 h 5782235"/>
                <a:gd name="connsiteX1" fmla="*/ 1120289 w 1203791"/>
                <a:gd name="connsiteY1" fmla="*/ 53788 h 5782235"/>
                <a:gd name="connsiteX2" fmla="*/ 1147183 w 1203791"/>
                <a:gd name="connsiteY2" fmla="*/ 94129 h 5782235"/>
                <a:gd name="connsiteX3" fmla="*/ 1160631 w 1203791"/>
                <a:gd name="connsiteY3" fmla="*/ 134471 h 5782235"/>
                <a:gd name="connsiteX4" fmla="*/ 1160631 w 1203791"/>
                <a:gd name="connsiteY4" fmla="*/ 605118 h 5782235"/>
                <a:gd name="connsiteX5" fmla="*/ 1093395 w 1203791"/>
                <a:gd name="connsiteY5" fmla="*/ 672353 h 5782235"/>
                <a:gd name="connsiteX6" fmla="*/ 1066501 w 1203791"/>
                <a:gd name="connsiteY6" fmla="*/ 712694 h 5782235"/>
                <a:gd name="connsiteX7" fmla="*/ 985819 w 1203791"/>
                <a:gd name="connsiteY7" fmla="*/ 779929 h 5782235"/>
                <a:gd name="connsiteX8" fmla="*/ 932031 w 1203791"/>
                <a:gd name="connsiteY8" fmla="*/ 860612 h 5782235"/>
                <a:gd name="connsiteX9" fmla="*/ 905136 w 1203791"/>
                <a:gd name="connsiteY9" fmla="*/ 968188 h 5782235"/>
                <a:gd name="connsiteX10" fmla="*/ 891689 w 1203791"/>
                <a:gd name="connsiteY10" fmla="*/ 1169894 h 5782235"/>
                <a:gd name="connsiteX11" fmla="*/ 878242 w 1203791"/>
                <a:gd name="connsiteY11" fmla="*/ 1559859 h 5782235"/>
                <a:gd name="connsiteX12" fmla="*/ 851348 w 1203791"/>
                <a:gd name="connsiteY12" fmla="*/ 1640541 h 5782235"/>
                <a:gd name="connsiteX13" fmla="*/ 824454 w 1203791"/>
                <a:gd name="connsiteY13" fmla="*/ 1748118 h 5782235"/>
                <a:gd name="connsiteX14" fmla="*/ 797560 w 1203791"/>
                <a:gd name="connsiteY14" fmla="*/ 2043953 h 5782235"/>
                <a:gd name="connsiteX15" fmla="*/ 757219 w 1203791"/>
                <a:gd name="connsiteY15" fmla="*/ 2178424 h 5782235"/>
                <a:gd name="connsiteX16" fmla="*/ 716878 w 1203791"/>
                <a:gd name="connsiteY16" fmla="*/ 2299447 h 5782235"/>
                <a:gd name="connsiteX17" fmla="*/ 703431 w 1203791"/>
                <a:gd name="connsiteY17" fmla="*/ 2339788 h 5782235"/>
                <a:gd name="connsiteX18" fmla="*/ 689983 w 1203791"/>
                <a:gd name="connsiteY18" fmla="*/ 2622177 h 5782235"/>
                <a:gd name="connsiteX19" fmla="*/ 663089 w 1203791"/>
                <a:gd name="connsiteY19" fmla="*/ 2702859 h 5782235"/>
                <a:gd name="connsiteX20" fmla="*/ 649642 w 1203791"/>
                <a:gd name="connsiteY20" fmla="*/ 2743200 h 5782235"/>
                <a:gd name="connsiteX21" fmla="*/ 636195 w 1203791"/>
                <a:gd name="connsiteY21" fmla="*/ 2783541 h 5782235"/>
                <a:gd name="connsiteX22" fmla="*/ 622748 w 1203791"/>
                <a:gd name="connsiteY22" fmla="*/ 3334871 h 5782235"/>
                <a:gd name="connsiteX23" fmla="*/ 609301 w 1203791"/>
                <a:gd name="connsiteY23" fmla="*/ 3442447 h 5782235"/>
                <a:gd name="connsiteX24" fmla="*/ 595854 w 1203791"/>
                <a:gd name="connsiteY24" fmla="*/ 3576918 h 5782235"/>
                <a:gd name="connsiteX25" fmla="*/ 582407 w 1203791"/>
                <a:gd name="connsiteY25" fmla="*/ 3778624 h 5782235"/>
                <a:gd name="connsiteX26" fmla="*/ 515172 w 1203791"/>
                <a:gd name="connsiteY26" fmla="*/ 3899647 h 5782235"/>
                <a:gd name="connsiteX27" fmla="*/ 488278 w 1203791"/>
                <a:gd name="connsiteY27" fmla="*/ 3939988 h 5782235"/>
                <a:gd name="connsiteX28" fmla="*/ 421042 w 1203791"/>
                <a:gd name="connsiteY28" fmla="*/ 4007224 h 5782235"/>
                <a:gd name="connsiteX29" fmla="*/ 407595 w 1203791"/>
                <a:gd name="connsiteY29" fmla="*/ 4047565 h 5782235"/>
                <a:gd name="connsiteX30" fmla="*/ 353807 w 1203791"/>
                <a:gd name="connsiteY30" fmla="*/ 4141694 h 5782235"/>
                <a:gd name="connsiteX31" fmla="*/ 340360 w 1203791"/>
                <a:gd name="connsiteY31" fmla="*/ 4195482 h 5782235"/>
                <a:gd name="connsiteX32" fmla="*/ 326913 w 1203791"/>
                <a:gd name="connsiteY32" fmla="*/ 4235824 h 5782235"/>
                <a:gd name="connsiteX33" fmla="*/ 313466 w 1203791"/>
                <a:gd name="connsiteY33" fmla="*/ 4625788 h 5782235"/>
                <a:gd name="connsiteX34" fmla="*/ 273125 w 1203791"/>
                <a:gd name="connsiteY34" fmla="*/ 4746812 h 5782235"/>
                <a:gd name="connsiteX35" fmla="*/ 259678 w 1203791"/>
                <a:gd name="connsiteY35" fmla="*/ 4787153 h 5782235"/>
                <a:gd name="connsiteX36" fmla="*/ 246231 w 1203791"/>
                <a:gd name="connsiteY36" fmla="*/ 4827494 h 5782235"/>
                <a:gd name="connsiteX37" fmla="*/ 232783 w 1203791"/>
                <a:gd name="connsiteY37" fmla="*/ 5029200 h 5782235"/>
                <a:gd name="connsiteX38" fmla="*/ 192442 w 1203791"/>
                <a:gd name="connsiteY38" fmla="*/ 5056094 h 5782235"/>
                <a:gd name="connsiteX39" fmla="*/ 152101 w 1203791"/>
                <a:gd name="connsiteY39" fmla="*/ 5069541 h 5782235"/>
                <a:gd name="connsiteX40" fmla="*/ 71419 w 1203791"/>
                <a:gd name="connsiteY40" fmla="*/ 5109882 h 5782235"/>
                <a:gd name="connsiteX41" fmla="*/ 17631 w 1203791"/>
                <a:gd name="connsiteY41" fmla="*/ 5177118 h 5782235"/>
                <a:gd name="connsiteX42" fmla="*/ 4183 w 1203791"/>
                <a:gd name="connsiteY42" fmla="*/ 5217459 h 5782235"/>
                <a:gd name="connsiteX43" fmla="*/ 4183 w 1203791"/>
                <a:gd name="connsiteY43" fmla="*/ 5782235 h 57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03791" h="5782235">
                  <a:moveTo>
                    <a:pt x="1106842" y="0"/>
                  </a:moveTo>
                  <a:cubicBezTo>
                    <a:pt x="1111324" y="17929"/>
                    <a:pt x="1113009" y="36801"/>
                    <a:pt x="1120289" y="53788"/>
                  </a:cubicBezTo>
                  <a:cubicBezTo>
                    <a:pt x="1126655" y="68643"/>
                    <a:pt x="1139955" y="79674"/>
                    <a:pt x="1147183" y="94129"/>
                  </a:cubicBezTo>
                  <a:cubicBezTo>
                    <a:pt x="1153522" y="106807"/>
                    <a:pt x="1156148" y="121024"/>
                    <a:pt x="1160631" y="134471"/>
                  </a:cubicBezTo>
                  <a:cubicBezTo>
                    <a:pt x="1189429" y="307259"/>
                    <a:pt x="1203791" y="360546"/>
                    <a:pt x="1160631" y="605118"/>
                  </a:cubicBezTo>
                  <a:cubicBezTo>
                    <a:pt x="1155123" y="636331"/>
                    <a:pt x="1110976" y="645981"/>
                    <a:pt x="1093395" y="672353"/>
                  </a:cubicBezTo>
                  <a:cubicBezTo>
                    <a:pt x="1084430" y="685800"/>
                    <a:pt x="1077929" y="701266"/>
                    <a:pt x="1066501" y="712694"/>
                  </a:cubicBezTo>
                  <a:cubicBezTo>
                    <a:pt x="988810" y="790385"/>
                    <a:pt x="1062919" y="680800"/>
                    <a:pt x="985819" y="779929"/>
                  </a:cubicBezTo>
                  <a:cubicBezTo>
                    <a:pt x="965975" y="805443"/>
                    <a:pt x="932031" y="860612"/>
                    <a:pt x="932031" y="860612"/>
                  </a:cubicBezTo>
                  <a:cubicBezTo>
                    <a:pt x="923066" y="896471"/>
                    <a:pt x="907595" y="931308"/>
                    <a:pt x="905136" y="968188"/>
                  </a:cubicBezTo>
                  <a:cubicBezTo>
                    <a:pt x="900654" y="1035423"/>
                    <a:pt x="894749" y="1102579"/>
                    <a:pt x="891689" y="1169894"/>
                  </a:cubicBezTo>
                  <a:cubicBezTo>
                    <a:pt x="885783" y="1299825"/>
                    <a:pt x="889350" y="1430269"/>
                    <a:pt x="878242" y="1559859"/>
                  </a:cubicBezTo>
                  <a:cubicBezTo>
                    <a:pt x="875821" y="1588104"/>
                    <a:pt x="856908" y="1612743"/>
                    <a:pt x="851348" y="1640541"/>
                  </a:cubicBezTo>
                  <a:cubicBezTo>
                    <a:pt x="835121" y="1721676"/>
                    <a:pt x="845129" y="1686094"/>
                    <a:pt x="824454" y="1748118"/>
                  </a:cubicBezTo>
                  <a:cubicBezTo>
                    <a:pt x="817681" y="1842940"/>
                    <a:pt x="813498" y="1948326"/>
                    <a:pt x="797560" y="2043953"/>
                  </a:cubicBezTo>
                  <a:cubicBezTo>
                    <a:pt x="790786" y="2084597"/>
                    <a:pt x="769174" y="2142558"/>
                    <a:pt x="757219" y="2178424"/>
                  </a:cubicBezTo>
                  <a:lnTo>
                    <a:pt x="716878" y="2299447"/>
                  </a:lnTo>
                  <a:lnTo>
                    <a:pt x="703431" y="2339788"/>
                  </a:lnTo>
                  <a:cubicBezTo>
                    <a:pt x="698948" y="2433918"/>
                    <a:pt x="700390" y="2528517"/>
                    <a:pt x="689983" y="2622177"/>
                  </a:cubicBezTo>
                  <a:cubicBezTo>
                    <a:pt x="686852" y="2650352"/>
                    <a:pt x="672054" y="2675965"/>
                    <a:pt x="663089" y="2702859"/>
                  </a:cubicBezTo>
                  <a:lnTo>
                    <a:pt x="649642" y="2743200"/>
                  </a:lnTo>
                  <a:lnTo>
                    <a:pt x="636195" y="2783541"/>
                  </a:lnTo>
                  <a:cubicBezTo>
                    <a:pt x="631713" y="2967318"/>
                    <a:pt x="630245" y="3151193"/>
                    <a:pt x="622748" y="3334871"/>
                  </a:cubicBezTo>
                  <a:cubicBezTo>
                    <a:pt x="621274" y="3370979"/>
                    <a:pt x="613292" y="3406530"/>
                    <a:pt x="609301" y="3442447"/>
                  </a:cubicBezTo>
                  <a:cubicBezTo>
                    <a:pt x="604326" y="3487219"/>
                    <a:pt x="599446" y="3532014"/>
                    <a:pt x="595854" y="3576918"/>
                  </a:cubicBezTo>
                  <a:cubicBezTo>
                    <a:pt x="590480" y="3644088"/>
                    <a:pt x="591937" y="3711917"/>
                    <a:pt x="582407" y="3778624"/>
                  </a:cubicBezTo>
                  <a:cubicBezTo>
                    <a:pt x="569090" y="3871842"/>
                    <a:pt x="562417" y="3842953"/>
                    <a:pt x="515172" y="3899647"/>
                  </a:cubicBezTo>
                  <a:cubicBezTo>
                    <a:pt x="504826" y="3912062"/>
                    <a:pt x="498920" y="3927825"/>
                    <a:pt x="488278" y="3939988"/>
                  </a:cubicBezTo>
                  <a:cubicBezTo>
                    <a:pt x="467406" y="3963841"/>
                    <a:pt x="421042" y="4007224"/>
                    <a:pt x="421042" y="4007224"/>
                  </a:cubicBezTo>
                  <a:cubicBezTo>
                    <a:pt x="416560" y="4020671"/>
                    <a:pt x="413179" y="4034537"/>
                    <a:pt x="407595" y="4047565"/>
                  </a:cubicBezTo>
                  <a:cubicBezTo>
                    <a:pt x="387122" y="4095335"/>
                    <a:pt x="380816" y="4101180"/>
                    <a:pt x="353807" y="4141694"/>
                  </a:cubicBezTo>
                  <a:cubicBezTo>
                    <a:pt x="349325" y="4159623"/>
                    <a:pt x="345437" y="4177712"/>
                    <a:pt x="340360" y="4195482"/>
                  </a:cubicBezTo>
                  <a:cubicBezTo>
                    <a:pt x="336466" y="4209111"/>
                    <a:pt x="327797" y="4221677"/>
                    <a:pt x="326913" y="4235824"/>
                  </a:cubicBezTo>
                  <a:cubicBezTo>
                    <a:pt x="318800" y="4365636"/>
                    <a:pt x="324574" y="4496198"/>
                    <a:pt x="313466" y="4625788"/>
                  </a:cubicBezTo>
                  <a:cubicBezTo>
                    <a:pt x="313466" y="4625790"/>
                    <a:pt x="279849" y="4726640"/>
                    <a:pt x="273125" y="4746812"/>
                  </a:cubicBezTo>
                  <a:lnTo>
                    <a:pt x="259678" y="4787153"/>
                  </a:lnTo>
                  <a:lnTo>
                    <a:pt x="246231" y="4827494"/>
                  </a:lnTo>
                  <a:cubicBezTo>
                    <a:pt x="241748" y="4894729"/>
                    <a:pt x="248217" y="4963607"/>
                    <a:pt x="232783" y="5029200"/>
                  </a:cubicBezTo>
                  <a:cubicBezTo>
                    <a:pt x="229081" y="5044932"/>
                    <a:pt x="206897" y="5048866"/>
                    <a:pt x="192442" y="5056094"/>
                  </a:cubicBezTo>
                  <a:cubicBezTo>
                    <a:pt x="179764" y="5062433"/>
                    <a:pt x="164779" y="5063202"/>
                    <a:pt x="152101" y="5069541"/>
                  </a:cubicBezTo>
                  <a:cubicBezTo>
                    <a:pt x="47831" y="5121676"/>
                    <a:pt x="172817" y="5076083"/>
                    <a:pt x="71419" y="5109882"/>
                  </a:cubicBezTo>
                  <a:cubicBezTo>
                    <a:pt x="46405" y="5134897"/>
                    <a:pt x="34595" y="5143192"/>
                    <a:pt x="17631" y="5177118"/>
                  </a:cubicBezTo>
                  <a:cubicBezTo>
                    <a:pt x="11292" y="5189796"/>
                    <a:pt x="4498" y="5203288"/>
                    <a:pt x="4183" y="5217459"/>
                  </a:cubicBezTo>
                  <a:cubicBezTo>
                    <a:pt x="0" y="5405671"/>
                    <a:pt x="4183" y="5593976"/>
                    <a:pt x="4183" y="5782235"/>
                  </a:cubicBezTo>
                </a:path>
              </a:pathLst>
            </a:cu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8" name="צורה חופשית 37"/>
            <p:cNvSpPr/>
            <p:nvPr/>
          </p:nvSpPr>
          <p:spPr>
            <a:xfrm>
              <a:off x="4798364" y="537328"/>
              <a:ext cx="1414216" cy="4212046"/>
            </a:xfrm>
            <a:custGeom>
              <a:avLst/>
              <a:gdLst>
                <a:gd name="connsiteX0" fmla="*/ 1414698 w 1414698"/>
                <a:gd name="connsiteY0" fmla="*/ 0 h 4210959"/>
                <a:gd name="connsiteX1" fmla="*/ 1401251 w 1414698"/>
                <a:gd name="connsiteY1" fmla="*/ 40342 h 4210959"/>
                <a:gd name="connsiteX2" fmla="*/ 1374357 w 1414698"/>
                <a:gd name="connsiteY2" fmla="*/ 147918 h 4210959"/>
                <a:gd name="connsiteX3" fmla="*/ 1334016 w 1414698"/>
                <a:gd name="connsiteY3" fmla="*/ 174812 h 4210959"/>
                <a:gd name="connsiteX4" fmla="*/ 1266781 w 1414698"/>
                <a:gd name="connsiteY4" fmla="*/ 255494 h 4210959"/>
                <a:gd name="connsiteX5" fmla="*/ 1226439 w 1414698"/>
                <a:gd name="connsiteY5" fmla="*/ 268942 h 4210959"/>
                <a:gd name="connsiteX6" fmla="*/ 1199545 w 1414698"/>
                <a:gd name="connsiteY6" fmla="*/ 309283 h 4210959"/>
                <a:gd name="connsiteX7" fmla="*/ 823028 w 1414698"/>
                <a:gd name="connsiteY7" fmla="*/ 376518 h 4210959"/>
                <a:gd name="connsiteX8" fmla="*/ 796133 w 1414698"/>
                <a:gd name="connsiteY8" fmla="*/ 403412 h 4210959"/>
                <a:gd name="connsiteX9" fmla="*/ 796133 w 1414698"/>
                <a:gd name="connsiteY9" fmla="*/ 699247 h 4210959"/>
                <a:gd name="connsiteX10" fmla="*/ 782686 w 1414698"/>
                <a:gd name="connsiteY10" fmla="*/ 739589 h 4210959"/>
                <a:gd name="connsiteX11" fmla="*/ 742345 w 1414698"/>
                <a:gd name="connsiteY11" fmla="*/ 753036 h 4210959"/>
                <a:gd name="connsiteX12" fmla="*/ 661663 w 1414698"/>
                <a:gd name="connsiteY12" fmla="*/ 806824 h 4210959"/>
                <a:gd name="connsiteX13" fmla="*/ 634769 w 1414698"/>
                <a:gd name="connsiteY13" fmla="*/ 847165 h 4210959"/>
                <a:gd name="connsiteX14" fmla="*/ 594428 w 1414698"/>
                <a:gd name="connsiteY14" fmla="*/ 874059 h 4210959"/>
                <a:gd name="connsiteX15" fmla="*/ 554086 w 1414698"/>
                <a:gd name="connsiteY15" fmla="*/ 995083 h 4210959"/>
                <a:gd name="connsiteX16" fmla="*/ 540639 w 1414698"/>
                <a:gd name="connsiteY16" fmla="*/ 1035424 h 4210959"/>
                <a:gd name="connsiteX17" fmla="*/ 527192 w 1414698"/>
                <a:gd name="connsiteY17" fmla="*/ 1317812 h 4210959"/>
                <a:gd name="connsiteX18" fmla="*/ 486851 w 1414698"/>
                <a:gd name="connsiteY18" fmla="*/ 1398494 h 4210959"/>
                <a:gd name="connsiteX19" fmla="*/ 459957 w 1414698"/>
                <a:gd name="connsiteY19" fmla="*/ 1425389 h 4210959"/>
                <a:gd name="connsiteX20" fmla="*/ 419616 w 1414698"/>
                <a:gd name="connsiteY20" fmla="*/ 1506071 h 4210959"/>
                <a:gd name="connsiteX21" fmla="*/ 433063 w 1414698"/>
                <a:gd name="connsiteY21" fmla="*/ 2272553 h 4210959"/>
                <a:gd name="connsiteX22" fmla="*/ 473404 w 1414698"/>
                <a:gd name="connsiteY22" fmla="*/ 2286000 h 4210959"/>
                <a:gd name="connsiteX23" fmla="*/ 486851 w 1414698"/>
                <a:gd name="connsiteY23" fmla="*/ 2380130 h 4210959"/>
                <a:gd name="connsiteX24" fmla="*/ 554086 w 1414698"/>
                <a:gd name="connsiteY24" fmla="*/ 2501153 h 4210959"/>
                <a:gd name="connsiteX25" fmla="*/ 459957 w 1414698"/>
                <a:gd name="connsiteY25" fmla="*/ 2581836 h 4210959"/>
                <a:gd name="connsiteX26" fmla="*/ 419616 w 1414698"/>
                <a:gd name="connsiteY26" fmla="*/ 2595283 h 4210959"/>
                <a:gd name="connsiteX27" fmla="*/ 379275 w 1414698"/>
                <a:gd name="connsiteY27" fmla="*/ 2608730 h 4210959"/>
                <a:gd name="connsiteX28" fmla="*/ 312039 w 1414698"/>
                <a:gd name="connsiteY28" fmla="*/ 2702859 h 4210959"/>
                <a:gd name="connsiteX29" fmla="*/ 285145 w 1414698"/>
                <a:gd name="connsiteY29" fmla="*/ 2783542 h 4210959"/>
                <a:gd name="connsiteX30" fmla="*/ 298592 w 1414698"/>
                <a:gd name="connsiteY30" fmla="*/ 2837330 h 4210959"/>
                <a:gd name="connsiteX31" fmla="*/ 285145 w 1414698"/>
                <a:gd name="connsiteY31" fmla="*/ 3039036 h 4210959"/>
                <a:gd name="connsiteX32" fmla="*/ 177569 w 1414698"/>
                <a:gd name="connsiteY32" fmla="*/ 3106271 h 4210959"/>
                <a:gd name="connsiteX33" fmla="*/ 137228 w 1414698"/>
                <a:gd name="connsiteY33" fmla="*/ 3133165 h 4210959"/>
                <a:gd name="connsiteX34" fmla="*/ 123781 w 1414698"/>
                <a:gd name="connsiteY34" fmla="*/ 3657600 h 4210959"/>
                <a:gd name="connsiteX35" fmla="*/ 69992 w 1414698"/>
                <a:gd name="connsiteY35" fmla="*/ 3711389 h 4210959"/>
                <a:gd name="connsiteX36" fmla="*/ 16204 w 1414698"/>
                <a:gd name="connsiteY36" fmla="*/ 3792071 h 4210959"/>
                <a:gd name="connsiteX37" fmla="*/ 137228 w 1414698"/>
                <a:gd name="connsiteY37" fmla="*/ 3859306 h 4210959"/>
                <a:gd name="connsiteX38" fmla="*/ 150675 w 1414698"/>
                <a:gd name="connsiteY38" fmla="*/ 3899647 h 4210959"/>
                <a:gd name="connsiteX39" fmla="*/ 177569 w 1414698"/>
                <a:gd name="connsiteY39" fmla="*/ 3926542 h 4210959"/>
                <a:gd name="connsiteX40" fmla="*/ 298592 w 1414698"/>
                <a:gd name="connsiteY40" fmla="*/ 3980330 h 4210959"/>
                <a:gd name="connsiteX41" fmla="*/ 325486 w 1414698"/>
                <a:gd name="connsiteY41" fmla="*/ 4020671 h 4210959"/>
                <a:gd name="connsiteX42" fmla="*/ 352381 w 1414698"/>
                <a:gd name="connsiteY42" fmla="*/ 4047565 h 4210959"/>
                <a:gd name="connsiteX43" fmla="*/ 379275 w 1414698"/>
                <a:gd name="connsiteY43" fmla="*/ 4141694 h 4210959"/>
                <a:gd name="connsiteX44" fmla="*/ 459957 w 1414698"/>
                <a:gd name="connsiteY44" fmla="*/ 4182036 h 4210959"/>
                <a:gd name="connsiteX45" fmla="*/ 580981 w 1414698"/>
                <a:gd name="connsiteY45" fmla="*/ 4208930 h 4210959"/>
                <a:gd name="connsiteX46" fmla="*/ 648216 w 1414698"/>
                <a:gd name="connsiteY46" fmla="*/ 4208930 h 421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414698" h="4210959">
                  <a:moveTo>
                    <a:pt x="1414698" y="0"/>
                  </a:moveTo>
                  <a:cubicBezTo>
                    <a:pt x="1410216" y="13447"/>
                    <a:pt x="1404981" y="26667"/>
                    <a:pt x="1401251" y="40342"/>
                  </a:cubicBezTo>
                  <a:cubicBezTo>
                    <a:pt x="1391526" y="76002"/>
                    <a:pt x="1390887" y="114858"/>
                    <a:pt x="1374357" y="147918"/>
                  </a:cubicBezTo>
                  <a:cubicBezTo>
                    <a:pt x="1367129" y="162373"/>
                    <a:pt x="1347463" y="165847"/>
                    <a:pt x="1334016" y="174812"/>
                  </a:cubicBezTo>
                  <a:cubicBezTo>
                    <a:pt x="1314171" y="204579"/>
                    <a:pt x="1297842" y="234786"/>
                    <a:pt x="1266781" y="255494"/>
                  </a:cubicBezTo>
                  <a:cubicBezTo>
                    <a:pt x="1254987" y="263357"/>
                    <a:pt x="1239886" y="264459"/>
                    <a:pt x="1226439" y="268942"/>
                  </a:cubicBezTo>
                  <a:cubicBezTo>
                    <a:pt x="1217474" y="282389"/>
                    <a:pt x="1211708" y="298641"/>
                    <a:pt x="1199545" y="309283"/>
                  </a:cubicBezTo>
                  <a:cubicBezTo>
                    <a:pt x="1077618" y="415969"/>
                    <a:pt x="1026274" y="367280"/>
                    <a:pt x="823028" y="376518"/>
                  </a:cubicBezTo>
                  <a:cubicBezTo>
                    <a:pt x="814063" y="385483"/>
                    <a:pt x="796877" y="390756"/>
                    <a:pt x="796133" y="403412"/>
                  </a:cubicBezTo>
                  <a:cubicBezTo>
                    <a:pt x="778348" y="705757"/>
                    <a:pt x="834794" y="505949"/>
                    <a:pt x="796133" y="699247"/>
                  </a:cubicBezTo>
                  <a:cubicBezTo>
                    <a:pt x="793353" y="713146"/>
                    <a:pt x="792709" y="729566"/>
                    <a:pt x="782686" y="739589"/>
                  </a:cubicBezTo>
                  <a:cubicBezTo>
                    <a:pt x="772663" y="749612"/>
                    <a:pt x="755792" y="748554"/>
                    <a:pt x="742345" y="753036"/>
                  </a:cubicBezTo>
                  <a:cubicBezTo>
                    <a:pt x="674826" y="854314"/>
                    <a:pt x="765863" y="737357"/>
                    <a:pt x="661663" y="806824"/>
                  </a:cubicBezTo>
                  <a:cubicBezTo>
                    <a:pt x="648216" y="815789"/>
                    <a:pt x="646197" y="835737"/>
                    <a:pt x="634769" y="847165"/>
                  </a:cubicBezTo>
                  <a:cubicBezTo>
                    <a:pt x="623341" y="858593"/>
                    <a:pt x="607875" y="865094"/>
                    <a:pt x="594428" y="874059"/>
                  </a:cubicBezTo>
                  <a:lnTo>
                    <a:pt x="554086" y="995083"/>
                  </a:lnTo>
                  <a:lnTo>
                    <a:pt x="540639" y="1035424"/>
                  </a:lnTo>
                  <a:cubicBezTo>
                    <a:pt x="536157" y="1129553"/>
                    <a:pt x="535018" y="1223902"/>
                    <a:pt x="527192" y="1317812"/>
                  </a:cubicBezTo>
                  <a:cubicBezTo>
                    <a:pt x="524880" y="1345557"/>
                    <a:pt x="503085" y="1378201"/>
                    <a:pt x="486851" y="1398494"/>
                  </a:cubicBezTo>
                  <a:cubicBezTo>
                    <a:pt x="478931" y="1408394"/>
                    <a:pt x="467877" y="1415489"/>
                    <a:pt x="459957" y="1425389"/>
                  </a:cubicBezTo>
                  <a:cubicBezTo>
                    <a:pt x="430165" y="1462629"/>
                    <a:pt x="433819" y="1463462"/>
                    <a:pt x="419616" y="1506071"/>
                  </a:cubicBezTo>
                  <a:cubicBezTo>
                    <a:pt x="424098" y="1761565"/>
                    <a:pt x="415482" y="2017625"/>
                    <a:pt x="433063" y="2272553"/>
                  </a:cubicBezTo>
                  <a:cubicBezTo>
                    <a:pt x="434038" y="2286694"/>
                    <a:pt x="467065" y="2273322"/>
                    <a:pt x="473404" y="2286000"/>
                  </a:cubicBezTo>
                  <a:cubicBezTo>
                    <a:pt x="487578" y="2314349"/>
                    <a:pt x="479724" y="2349246"/>
                    <a:pt x="486851" y="2380130"/>
                  </a:cubicBezTo>
                  <a:cubicBezTo>
                    <a:pt x="506595" y="2465690"/>
                    <a:pt x="502530" y="2449597"/>
                    <a:pt x="554086" y="2501153"/>
                  </a:cubicBezTo>
                  <a:cubicBezTo>
                    <a:pt x="533764" y="2582444"/>
                    <a:pt x="558172" y="2549098"/>
                    <a:pt x="459957" y="2581836"/>
                  </a:cubicBezTo>
                  <a:lnTo>
                    <a:pt x="419616" y="2595283"/>
                  </a:lnTo>
                  <a:lnTo>
                    <a:pt x="379275" y="2608730"/>
                  </a:lnTo>
                  <a:cubicBezTo>
                    <a:pt x="335953" y="2652051"/>
                    <a:pt x="335638" y="2643861"/>
                    <a:pt x="312039" y="2702859"/>
                  </a:cubicBezTo>
                  <a:cubicBezTo>
                    <a:pt x="301510" y="2729180"/>
                    <a:pt x="285145" y="2783542"/>
                    <a:pt x="285145" y="2783542"/>
                  </a:cubicBezTo>
                  <a:cubicBezTo>
                    <a:pt x="289627" y="2801471"/>
                    <a:pt x="298592" y="2818849"/>
                    <a:pt x="298592" y="2837330"/>
                  </a:cubicBezTo>
                  <a:cubicBezTo>
                    <a:pt x="298592" y="2904715"/>
                    <a:pt x="296223" y="2972568"/>
                    <a:pt x="285145" y="3039036"/>
                  </a:cubicBezTo>
                  <a:cubicBezTo>
                    <a:pt x="275065" y="3099517"/>
                    <a:pt x="216506" y="3080313"/>
                    <a:pt x="177569" y="3106271"/>
                  </a:cubicBezTo>
                  <a:lnTo>
                    <a:pt x="137228" y="3133165"/>
                  </a:lnTo>
                  <a:cubicBezTo>
                    <a:pt x="132746" y="3307977"/>
                    <a:pt x="143979" y="3483901"/>
                    <a:pt x="123781" y="3657600"/>
                  </a:cubicBezTo>
                  <a:cubicBezTo>
                    <a:pt x="120852" y="3682787"/>
                    <a:pt x="84057" y="3690291"/>
                    <a:pt x="69992" y="3711389"/>
                  </a:cubicBezTo>
                  <a:lnTo>
                    <a:pt x="16204" y="3792071"/>
                  </a:lnTo>
                  <a:cubicBezTo>
                    <a:pt x="44201" y="3904059"/>
                    <a:pt x="0" y="3798316"/>
                    <a:pt x="137228" y="3859306"/>
                  </a:cubicBezTo>
                  <a:cubicBezTo>
                    <a:pt x="150181" y="3865063"/>
                    <a:pt x="143382" y="3887493"/>
                    <a:pt x="150675" y="3899647"/>
                  </a:cubicBezTo>
                  <a:cubicBezTo>
                    <a:pt x="157198" y="3910519"/>
                    <a:pt x="166229" y="3920872"/>
                    <a:pt x="177569" y="3926542"/>
                  </a:cubicBezTo>
                  <a:cubicBezTo>
                    <a:pt x="369608" y="4022563"/>
                    <a:pt x="179921" y="3901216"/>
                    <a:pt x="298592" y="3980330"/>
                  </a:cubicBezTo>
                  <a:cubicBezTo>
                    <a:pt x="307557" y="3993777"/>
                    <a:pt x="315390" y="4008051"/>
                    <a:pt x="325486" y="4020671"/>
                  </a:cubicBezTo>
                  <a:cubicBezTo>
                    <a:pt x="333406" y="4030571"/>
                    <a:pt x="346711" y="4036225"/>
                    <a:pt x="352381" y="4047565"/>
                  </a:cubicBezTo>
                  <a:cubicBezTo>
                    <a:pt x="369968" y="4082739"/>
                    <a:pt x="359445" y="4108643"/>
                    <a:pt x="379275" y="4141694"/>
                  </a:cubicBezTo>
                  <a:cubicBezTo>
                    <a:pt x="401118" y="4178100"/>
                    <a:pt x="420281" y="4170700"/>
                    <a:pt x="459957" y="4182036"/>
                  </a:cubicBezTo>
                  <a:cubicBezTo>
                    <a:pt x="523210" y="4200108"/>
                    <a:pt x="491999" y="4200841"/>
                    <a:pt x="580981" y="4208930"/>
                  </a:cubicBezTo>
                  <a:cubicBezTo>
                    <a:pt x="603301" y="4210959"/>
                    <a:pt x="625804" y="4208930"/>
                    <a:pt x="648216" y="4208930"/>
                  </a:cubicBezTo>
                </a:path>
              </a:pathLst>
            </a:cu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39" name="צורה חופשית 38"/>
            <p:cNvSpPr/>
            <p:nvPr/>
          </p:nvSpPr>
          <p:spPr>
            <a:xfrm>
              <a:off x="4457112" y="3295084"/>
              <a:ext cx="612668" cy="1143111"/>
            </a:xfrm>
            <a:custGeom>
              <a:avLst/>
              <a:gdLst>
                <a:gd name="connsiteX0" fmla="*/ 612429 w 612429"/>
                <a:gd name="connsiteY0" fmla="*/ 0 h 1143000"/>
                <a:gd name="connsiteX1" fmla="*/ 168676 w 612429"/>
                <a:gd name="connsiteY1" fmla="*/ 53789 h 1143000"/>
                <a:gd name="connsiteX2" fmla="*/ 128335 w 612429"/>
                <a:gd name="connsiteY2" fmla="*/ 80683 h 1143000"/>
                <a:gd name="connsiteX3" fmla="*/ 101441 w 612429"/>
                <a:gd name="connsiteY3" fmla="*/ 201706 h 1143000"/>
                <a:gd name="connsiteX4" fmla="*/ 87994 w 612429"/>
                <a:gd name="connsiteY4" fmla="*/ 242047 h 1143000"/>
                <a:gd name="connsiteX5" fmla="*/ 74547 w 612429"/>
                <a:gd name="connsiteY5" fmla="*/ 295836 h 1143000"/>
                <a:gd name="connsiteX6" fmla="*/ 87994 w 612429"/>
                <a:gd name="connsiteY6" fmla="*/ 443753 h 1143000"/>
                <a:gd name="connsiteX7" fmla="*/ 101441 w 612429"/>
                <a:gd name="connsiteY7" fmla="*/ 484095 h 1143000"/>
                <a:gd name="connsiteX8" fmla="*/ 87994 w 612429"/>
                <a:gd name="connsiteY8" fmla="*/ 578224 h 1143000"/>
                <a:gd name="connsiteX9" fmla="*/ 74547 w 612429"/>
                <a:gd name="connsiteY9" fmla="*/ 618565 h 1143000"/>
                <a:gd name="connsiteX10" fmla="*/ 34206 w 612429"/>
                <a:gd name="connsiteY10" fmla="*/ 645459 h 1143000"/>
                <a:gd name="connsiteX11" fmla="*/ 7312 w 612429"/>
                <a:gd name="connsiteY11" fmla="*/ 685800 h 1143000"/>
                <a:gd name="connsiteX12" fmla="*/ 34206 w 612429"/>
                <a:gd name="connsiteY12" fmla="*/ 887506 h 1143000"/>
                <a:gd name="connsiteX13" fmla="*/ 47653 w 612429"/>
                <a:gd name="connsiteY13" fmla="*/ 968189 h 1143000"/>
                <a:gd name="connsiteX14" fmla="*/ 114888 w 612429"/>
                <a:gd name="connsiteY14" fmla="*/ 1035424 h 1143000"/>
                <a:gd name="connsiteX15" fmla="*/ 222464 w 612429"/>
                <a:gd name="connsiteY15" fmla="*/ 1048871 h 1143000"/>
                <a:gd name="connsiteX16" fmla="*/ 289700 w 612429"/>
                <a:gd name="connsiteY16" fmla="*/ 1116106 h 1143000"/>
                <a:gd name="connsiteX17" fmla="*/ 303147 w 612429"/>
                <a:gd name="connsiteY17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2429" h="1143000">
                  <a:moveTo>
                    <a:pt x="612429" y="0"/>
                  </a:moveTo>
                  <a:cubicBezTo>
                    <a:pt x="389262" y="74391"/>
                    <a:pt x="533892" y="38572"/>
                    <a:pt x="168676" y="53789"/>
                  </a:cubicBezTo>
                  <a:cubicBezTo>
                    <a:pt x="155229" y="62754"/>
                    <a:pt x="138431" y="68063"/>
                    <a:pt x="128335" y="80683"/>
                  </a:cubicBezTo>
                  <a:cubicBezTo>
                    <a:pt x="114364" y="98147"/>
                    <a:pt x="101642" y="200801"/>
                    <a:pt x="101441" y="201706"/>
                  </a:cubicBezTo>
                  <a:cubicBezTo>
                    <a:pt x="98366" y="215543"/>
                    <a:pt x="91888" y="228418"/>
                    <a:pt x="87994" y="242047"/>
                  </a:cubicBezTo>
                  <a:cubicBezTo>
                    <a:pt x="82917" y="259817"/>
                    <a:pt x="79029" y="277906"/>
                    <a:pt x="74547" y="295836"/>
                  </a:cubicBezTo>
                  <a:cubicBezTo>
                    <a:pt x="79029" y="345142"/>
                    <a:pt x="80992" y="394742"/>
                    <a:pt x="87994" y="443753"/>
                  </a:cubicBezTo>
                  <a:cubicBezTo>
                    <a:pt x="89999" y="457785"/>
                    <a:pt x="101441" y="469920"/>
                    <a:pt x="101441" y="484095"/>
                  </a:cubicBezTo>
                  <a:cubicBezTo>
                    <a:pt x="101441" y="515790"/>
                    <a:pt x="94210" y="547145"/>
                    <a:pt x="87994" y="578224"/>
                  </a:cubicBezTo>
                  <a:cubicBezTo>
                    <a:pt x="85214" y="592123"/>
                    <a:pt x="83402" y="607497"/>
                    <a:pt x="74547" y="618565"/>
                  </a:cubicBezTo>
                  <a:cubicBezTo>
                    <a:pt x="64451" y="631185"/>
                    <a:pt x="47653" y="636494"/>
                    <a:pt x="34206" y="645459"/>
                  </a:cubicBezTo>
                  <a:cubicBezTo>
                    <a:pt x="25241" y="658906"/>
                    <a:pt x="8387" y="669675"/>
                    <a:pt x="7312" y="685800"/>
                  </a:cubicBezTo>
                  <a:cubicBezTo>
                    <a:pt x="0" y="795482"/>
                    <a:pt x="9451" y="813242"/>
                    <a:pt x="34206" y="887506"/>
                  </a:cubicBezTo>
                  <a:cubicBezTo>
                    <a:pt x="38688" y="914400"/>
                    <a:pt x="39031" y="942323"/>
                    <a:pt x="47653" y="968189"/>
                  </a:cubicBezTo>
                  <a:cubicBezTo>
                    <a:pt x="56020" y="993290"/>
                    <a:pt x="88592" y="1028252"/>
                    <a:pt x="114888" y="1035424"/>
                  </a:cubicBezTo>
                  <a:cubicBezTo>
                    <a:pt x="149752" y="1044932"/>
                    <a:pt x="186605" y="1044389"/>
                    <a:pt x="222464" y="1048871"/>
                  </a:cubicBezTo>
                  <a:cubicBezTo>
                    <a:pt x="361418" y="1095188"/>
                    <a:pt x="289700" y="1041400"/>
                    <a:pt x="289700" y="1116106"/>
                  </a:cubicBezTo>
                  <a:cubicBezTo>
                    <a:pt x="289700" y="1126129"/>
                    <a:pt x="298665" y="1134035"/>
                    <a:pt x="303147" y="1143000"/>
                  </a:cubicBezTo>
                </a:path>
              </a:pathLst>
            </a:cu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0" name="צורה חופשית 39"/>
            <p:cNvSpPr/>
            <p:nvPr/>
          </p:nvSpPr>
          <p:spPr>
            <a:xfrm>
              <a:off x="4517426" y="4369925"/>
              <a:ext cx="619017" cy="1882957"/>
            </a:xfrm>
            <a:custGeom>
              <a:avLst/>
              <a:gdLst>
                <a:gd name="connsiteX0" fmla="*/ 0 w 618564"/>
                <a:gd name="connsiteY0" fmla="*/ 0 h 1882588"/>
                <a:gd name="connsiteX1" fmla="*/ 13447 w 618564"/>
                <a:gd name="connsiteY1" fmla="*/ 40341 h 1882588"/>
                <a:gd name="connsiteX2" fmla="*/ 67235 w 618564"/>
                <a:gd name="connsiteY2" fmla="*/ 107577 h 1882588"/>
                <a:gd name="connsiteX3" fmla="*/ 80682 w 618564"/>
                <a:gd name="connsiteY3" fmla="*/ 389965 h 1882588"/>
                <a:gd name="connsiteX4" fmla="*/ 147917 w 618564"/>
                <a:gd name="connsiteY4" fmla="*/ 510988 h 1882588"/>
                <a:gd name="connsiteX5" fmla="*/ 188259 w 618564"/>
                <a:gd name="connsiteY5" fmla="*/ 524435 h 1882588"/>
                <a:gd name="connsiteX6" fmla="*/ 201706 w 618564"/>
                <a:gd name="connsiteY6" fmla="*/ 564777 h 1882588"/>
                <a:gd name="connsiteX7" fmla="*/ 228600 w 618564"/>
                <a:gd name="connsiteY7" fmla="*/ 658906 h 1882588"/>
                <a:gd name="connsiteX8" fmla="*/ 255494 w 618564"/>
                <a:gd name="connsiteY8" fmla="*/ 699247 h 1882588"/>
                <a:gd name="connsiteX9" fmla="*/ 268941 w 618564"/>
                <a:gd name="connsiteY9" fmla="*/ 739588 h 1882588"/>
                <a:gd name="connsiteX10" fmla="*/ 309282 w 618564"/>
                <a:gd name="connsiteY10" fmla="*/ 779930 h 1882588"/>
                <a:gd name="connsiteX11" fmla="*/ 349623 w 618564"/>
                <a:gd name="connsiteY11" fmla="*/ 1008530 h 1882588"/>
                <a:gd name="connsiteX12" fmla="*/ 376517 w 618564"/>
                <a:gd name="connsiteY12" fmla="*/ 1089212 h 1882588"/>
                <a:gd name="connsiteX13" fmla="*/ 389964 w 618564"/>
                <a:gd name="connsiteY13" fmla="*/ 1156447 h 1882588"/>
                <a:gd name="connsiteX14" fmla="*/ 403412 w 618564"/>
                <a:gd name="connsiteY14" fmla="*/ 1250577 h 1882588"/>
                <a:gd name="connsiteX15" fmla="*/ 457200 w 618564"/>
                <a:gd name="connsiteY15" fmla="*/ 1331259 h 1882588"/>
                <a:gd name="connsiteX16" fmla="*/ 484094 w 618564"/>
                <a:gd name="connsiteY16" fmla="*/ 1371600 h 1882588"/>
                <a:gd name="connsiteX17" fmla="*/ 510988 w 618564"/>
                <a:gd name="connsiteY17" fmla="*/ 1411941 h 1882588"/>
                <a:gd name="connsiteX18" fmla="*/ 551329 w 618564"/>
                <a:gd name="connsiteY18" fmla="*/ 1492624 h 1882588"/>
                <a:gd name="connsiteX19" fmla="*/ 605117 w 618564"/>
                <a:gd name="connsiteY19" fmla="*/ 1869141 h 1882588"/>
                <a:gd name="connsiteX20" fmla="*/ 618564 w 618564"/>
                <a:gd name="connsiteY20" fmla="*/ 1882588 h 188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8564" h="1882588">
                  <a:moveTo>
                    <a:pt x="0" y="0"/>
                  </a:moveTo>
                  <a:cubicBezTo>
                    <a:pt x="4482" y="13447"/>
                    <a:pt x="7108" y="27663"/>
                    <a:pt x="13447" y="40341"/>
                  </a:cubicBezTo>
                  <a:cubicBezTo>
                    <a:pt x="30410" y="74266"/>
                    <a:pt x="42221" y="82562"/>
                    <a:pt x="67235" y="107577"/>
                  </a:cubicBezTo>
                  <a:cubicBezTo>
                    <a:pt x="71717" y="201706"/>
                    <a:pt x="72856" y="296055"/>
                    <a:pt x="80682" y="389965"/>
                  </a:cubicBezTo>
                  <a:cubicBezTo>
                    <a:pt x="83388" y="422441"/>
                    <a:pt x="134067" y="506371"/>
                    <a:pt x="147917" y="510988"/>
                  </a:cubicBezTo>
                  <a:lnTo>
                    <a:pt x="188259" y="524435"/>
                  </a:lnTo>
                  <a:cubicBezTo>
                    <a:pt x="192741" y="537882"/>
                    <a:pt x="197812" y="551148"/>
                    <a:pt x="201706" y="564777"/>
                  </a:cubicBezTo>
                  <a:cubicBezTo>
                    <a:pt x="207450" y="584883"/>
                    <a:pt x="217853" y="637412"/>
                    <a:pt x="228600" y="658906"/>
                  </a:cubicBezTo>
                  <a:cubicBezTo>
                    <a:pt x="235828" y="673361"/>
                    <a:pt x="248266" y="684792"/>
                    <a:pt x="255494" y="699247"/>
                  </a:cubicBezTo>
                  <a:cubicBezTo>
                    <a:pt x="261833" y="711925"/>
                    <a:pt x="261079" y="727794"/>
                    <a:pt x="268941" y="739588"/>
                  </a:cubicBezTo>
                  <a:cubicBezTo>
                    <a:pt x="279490" y="755411"/>
                    <a:pt x="295835" y="766483"/>
                    <a:pt x="309282" y="779930"/>
                  </a:cubicBezTo>
                  <a:cubicBezTo>
                    <a:pt x="370171" y="962596"/>
                    <a:pt x="301582" y="736298"/>
                    <a:pt x="349623" y="1008530"/>
                  </a:cubicBezTo>
                  <a:cubicBezTo>
                    <a:pt x="354550" y="1036447"/>
                    <a:pt x="370957" y="1061414"/>
                    <a:pt x="376517" y="1089212"/>
                  </a:cubicBezTo>
                  <a:cubicBezTo>
                    <a:pt x="380999" y="1111624"/>
                    <a:pt x="386206" y="1133902"/>
                    <a:pt x="389964" y="1156447"/>
                  </a:cubicBezTo>
                  <a:cubicBezTo>
                    <a:pt x="395175" y="1187711"/>
                    <a:pt x="392034" y="1220994"/>
                    <a:pt x="403412" y="1250577"/>
                  </a:cubicBezTo>
                  <a:cubicBezTo>
                    <a:pt x="415015" y="1280745"/>
                    <a:pt x="439271" y="1304365"/>
                    <a:pt x="457200" y="1331259"/>
                  </a:cubicBezTo>
                  <a:lnTo>
                    <a:pt x="484094" y="1371600"/>
                  </a:lnTo>
                  <a:cubicBezTo>
                    <a:pt x="493059" y="1385047"/>
                    <a:pt x="505877" y="1396609"/>
                    <a:pt x="510988" y="1411941"/>
                  </a:cubicBezTo>
                  <a:cubicBezTo>
                    <a:pt x="529546" y="1467614"/>
                    <a:pt x="516573" y="1440488"/>
                    <a:pt x="551329" y="1492624"/>
                  </a:cubicBezTo>
                  <a:cubicBezTo>
                    <a:pt x="570246" y="1729084"/>
                    <a:pt x="517198" y="1751915"/>
                    <a:pt x="605117" y="1869141"/>
                  </a:cubicBezTo>
                  <a:cubicBezTo>
                    <a:pt x="608920" y="1874212"/>
                    <a:pt x="614082" y="1878106"/>
                    <a:pt x="618564" y="1882588"/>
                  </a:cubicBezTo>
                </a:path>
              </a:pathLst>
            </a:cu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1" name="צורה חופשית 40"/>
            <p:cNvSpPr/>
            <p:nvPr/>
          </p:nvSpPr>
          <p:spPr>
            <a:xfrm>
              <a:off x="5593564" y="1318454"/>
              <a:ext cx="444422" cy="242912"/>
            </a:xfrm>
            <a:custGeom>
              <a:avLst/>
              <a:gdLst>
                <a:gd name="connsiteX0" fmla="*/ 0 w 443753"/>
                <a:gd name="connsiteY0" fmla="*/ 0 h 242948"/>
                <a:gd name="connsiteX1" fmla="*/ 322730 w 443753"/>
                <a:gd name="connsiteY1" fmla="*/ 80682 h 242948"/>
                <a:gd name="connsiteX2" fmla="*/ 336177 w 443753"/>
                <a:gd name="connsiteY2" fmla="*/ 121023 h 242948"/>
                <a:gd name="connsiteX3" fmla="*/ 363071 w 443753"/>
                <a:gd name="connsiteY3" fmla="*/ 161364 h 242948"/>
                <a:gd name="connsiteX4" fmla="*/ 376518 w 443753"/>
                <a:gd name="connsiteY4" fmla="*/ 228600 h 242948"/>
                <a:gd name="connsiteX5" fmla="*/ 443753 w 443753"/>
                <a:gd name="connsiteY5" fmla="*/ 228600 h 24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753" h="242948">
                  <a:moveTo>
                    <a:pt x="0" y="0"/>
                  </a:moveTo>
                  <a:cubicBezTo>
                    <a:pt x="296178" y="70518"/>
                    <a:pt x="190594" y="36637"/>
                    <a:pt x="322730" y="80682"/>
                  </a:cubicBezTo>
                  <a:cubicBezTo>
                    <a:pt x="327212" y="94129"/>
                    <a:pt x="329838" y="108345"/>
                    <a:pt x="336177" y="121023"/>
                  </a:cubicBezTo>
                  <a:cubicBezTo>
                    <a:pt x="343405" y="135478"/>
                    <a:pt x="357396" y="146232"/>
                    <a:pt x="363071" y="161364"/>
                  </a:cubicBezTo>
                  <a:cubicBezTo>
                    <a:pt x="371096" y="182765"/>
                    <a:pt x="358960" y="213968"/>
                    <a:pt x="376518" y="228600"/>
                  </a:cubicBezTo>
                  <a:cubicBezTo>
                    <a:pt x="393735" y="242948"/>
                    <a:pt x="421341" y="228600"/>
                    <a:pt x="443753" y="228600"/>
                  </a:cubicBezTo>
                </a:path>
              </a:pathLst>
            </a:cu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  <p:sp>
          <p:nvSpPr>
            <p:cNvPr id="42" name="צורה חופשית 41"/>
            <p:cNvSpPr/>
            <p:nvPr/>
          </p:nvSpPr>
          <p:spPr>
            <a:xfrm>
              <a:off x="4961849" y="3536407"/>
              <a:ext cx="753930" cy="269901"/>
            </a:xfrm>
            <a:custGeom>
              <a:avLst/>
              <a:gdLst>
                <a:gd name="connsiteX0" fmla="*/ 753035 w 753035"/>
                <a:gd name="connsiteY0" fmla="*/ 0 h 268942"/>
                <a:gd name="connsiteX1" fmla="*/ 295835 w 753035"/>
                <a:gd name="connsiteY1" fmla="*/ 13448 h 268942"/>
                <a:gd name="connsiteX2" fmla="*/ 174811 w 753035"/>
                <a:gd name="connsiteY2" fmla="*/ 80683 h 268942"/>
                <a:gd name="connsiteX3" fmla="*/ 134470 w 753035"/>
                <a:gd name="connsiteY3" fmla="*/ 94130 h 268942"/>
                <a:gd name="connsiteX4" fmla="*/ 121023 w 753035"/>
                <a:gd name="connsiteY4" fmla="*/ 134471 h 268942"/>
                <a:gd name="connsiteX5" fmla="*/ 107576 w 753035"/>
                <a:gd name="connsiteY5" fmla="*/ 201706 h 268942"/>
                <a:gd name="connsiteX6" fmla="*/ 67235 w 753035"/>
                <a:gd name="connsiteY6" fmla="*/ 215153 h 268942"/>
                <a:gd name="connsiteX7" fmla="*/ 40341 w 753035"/>
                <a:gd name="connsiteY7" fmla="*/ 242048 h 268942"/>
                <a:gd name="connsiteX8" fmla="*/ 0 w 753035"/>
                <a:gd name="connsiteY8" fmla="*/ 268942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035" h="268942">
                  <a:moveTo>
                    <a:pt x="753035" y="0"/>
                  </a:moveTo>
                  <a:cubicBezTo>
                    <a:pt x="600635" y="4483"/>
                    <a:pt x="448079" y="5218"/>
                    <a:pt x="295835" y="13448"/>
                  </a:cubicBezTo>
                  <a:cubicBezTo>
                    <a:pt x="247433" y="16064"/>
                    <a:pt x="215743" y="67039"/>
                    <a:pt x="174811" y="80683"/>
                  </a:cubicBezTo>
                  <a:lnTo>
                    <a:pt x="134470" y="94130"/>
                  </a:lnTo>
                  <a:cubicBezTo>
                    <a:pt x="129988" y="107577"/>
                    <a:pt x="124461" y="120720"/>
                    <a:pt x="121023" y="134471"/>
                  </a:cubicBezTo>
                  <a:cubicBezTo>
                    <a:pt x="115480" y="156644"/>
                    <a:pt x="120254" y="182689"/>
                    <a:pt x="107576" y="201706"/>
                  </a:cubicBezTo>
                  <a:cubicBezTo>
                    <a:pt x="99713" y="213500"/>
                    <a:pt x="80682" y="210671"/>
                    <a:pt x="67235" y="215153"/>
                  </a:cubicBezTo>
                  <a:cubicBezTo>
                    <a:pt x="58270" y="224118"/>
                    <a:pt x="50241" y="234128"/>
                    <a:pt x="40341" y="242048"/>
                  </a:cubicBezTo>
                  <a:cubicBezTo>
                    <a:pt x="27721" y="252144"/>
                    <a:pt x="0" y="268942"/>
                    <a:pt x="0" y="268942"/>
                  </a:cubicBezTo>
                </a:path>
              </a:pathLst>
            </a:cu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70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3406420" cy="4819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7907"/>
          <a:stretch/>
        </p:blipFill>
        <p:spPr bwMode="auto">
          <a:xfrm>
            <a:off x="4351100" y="5733256"/>
            <a:ext cx="1373028" cy="983157"/>
          </a:xfrm>
          <a:prstGeom prst="rect">
            <a:avLst/>
          </a:prstGeom>
          <a:noFill/>
          <a:effectLst>
            <a:innerShdw blurRad="63500" dist="254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901313" y="-77732"/>
            <a:ext cx="7456901" cy="1130468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36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פרויקט תכנון מסדרון אקולוגי מזרחי</a:t>
            </a:r>
            <a:endParaRPr lang="he-IL" sz="3600" dirty="0">
              <a:solidFill>
                <a:srgbClr val="5A9D15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33256"/>
            <a:ext cx="908184" cy="920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87" y="5805263"/>
            <a:ext cx="652865" cy="848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34" y="5754695"/>
            <a:ext cx="1071318" cy="8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DSC_6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775"/>
            <a:ext cx="65341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0"/>
            <a:ext cx="9252520" cy="4827588"/>
          </a:xfrm>
        </p:spPr>
        <p:txBody>
          <a:bodyPr/>
          <a:lstStyle/>
          <a:p>
            <a:pPr marL="361950" indent="19050">
              <a:buFontTx/>
              <a:buNone/>
            </a:pPr>
            <a:r>
              <a:rPr lang="he-IL" altLang="he-IL" b="1" dirty="0" smtClean="0">
                <a:solidFill>
                  <a:srgbClr val="FF9900"/>
                </a:solidFill>
              </a:rPr>
              <a:t>מטרת </a:t>
            </a:r>
            <a:r>
              <a:rPr lang="he-IL" altLang="he-IL" b="1" dirty="0">
                <a:solidFill>
                  <a:srgbClr val="FF9900"/>
                </a:solidFill>
              </a:rPr>
              <a:t>העבודה </a:t>
            </a:r>
            <a:endParaRPr lang="he-IL" altLang="he-IL" b="1" dirty="0" smtClean="0">
              <a:solidFill>
                <a:srgbClr val="FF9900"/>
              </a:solidFill>
            </a:endParaRPr>
          </a:p>
          <a:p>
            <a:pPr marL="361950" indent="19050">
              <a:buFontTx/>
              <a:buNone/>
            </a:pPr>
            <a:r>
              <a:rPr lang="he-IL" altLang="he-IL" b="1" dirty="0" smtClean="0">
                <a:solidFill>
                  <a:srgbClr val="FF9900"/>
                </a:solidFill>
              </a:rPr>
              <a:t>ליצור </a:t>
            </a:r>
            <a:r>
              <a:rPr lang="he-IL" altLang="he-IL" b="1" dirty="0">
                <a:solidFill>
                  <a:srgbClr val="FF9900"/>
                </a:solidFill>
              </a:rPr>
              <a:t>מערך של קשרים בין אזורים טבעיים, </a:t>
            </a:r>
            <a:r>
              <a:rPr lang="he-IL" altLang="he-IL" b="1" dirty="0" smtClean="0">
                <a:solidFill>
                  <a:srgbClr val="FF9900"/>
                </a:solidFill>
              </a:rPr>
              <a:t>יערות נטע אדם ושטחים </a:t>
            </a:r>
            <a:r>
              <a:rPr lang="he-IL" altLang="he-IL" b="1" dirty="0" smtClean="0">
                <a:solidFill>
                  <a:srgbClr val="FF9900"/>
                </a:solidFill>
              </a:rPr>
              <a:t>חקלאיים</a:t>
            </a:r>
            <a:r>
              <a:rPr lang="he-IL" altLang="he-IL" b="1" smtClean="0">
                <a:solidFill>
                  <a:srgbClr val="FF9900"/>
                </a:solidFill>
              </a:rPr>
              <a:t>, בהתאם למגמות </a:t>
            </a:r>
            <a:r>
              <a:rPr lang="he-IL" altLang="he-IL" b="1" dirty="0" smtClean="0">
                <a:solidFill>
                  <a:srgbClr val="FF9900"/>
                </a:solidFill>
              </a:rPr>
              <a:t>הפיתוח.</a:t>
            </a:r>
            <a:r>
              <a:rPr lang="en-US" altLang="he-IL" b="1" dirty="0" smtClean="0">
                <a:solidFill>
                  <a:srgbClr val="FF9900"/>
                </a:solidFill>
              </a:rPr>
              <a:t> </a:t>
            </a:r>
            <a:endParaRPr lang="en-US" altLang="he-IL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www.newscientist.com/data/galleries/cubic-foot/00595c323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24944"/>
            <a:ext cx="6228184" cy="3114092"/>
          </a:xfrm>
          <a:prstGeom prst="rect">
            <a:avLst/>
          </a:prstGeom>
          <a:noFill/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827584" y="-27384"/>
            <a:ext cx="7456901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מהו המגוון הביולוגי ?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012160" y="1628800"/>
            <a:ext cx="3024336" cy="100811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מגוון מינים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0" y="980728"/>
            <a:ext cx="9144000" cy="792088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כלל השונות של צורות החיים על פני כדור הארץ על תפקודיהן</a:t>
            </a:r>
          </a:p>
        </p:txBody>
      </p:sp>
      <p:sp>
        <p:nvSpPr>
          <p:cNvPr id="97284" name="AutoShape 4" descr="data:image/jpeg;base64,/9j/4AAQSkZJRgABAQAAAQABAAD/2wCEAAkGBxQSEhUUExQWFhUXGB8bGRgYGBodHhodHxkbIB8fHB8bHSgiIBolHRgaITEhJSkrLi4uHx8zODMsNygtLisBCgoKDg0OGxAQGzglICQsLDQsNDI3NCw0LywsLCw0LCwsNCwsLCwsLywsLCwsLCwsLCw0LCwsLCwsLCwsLCwsLP/AABEIARMAtwMBIgACEQEDEQH/xAAcAAACAgMBAQAAAAAAAAAAAAAEBQMGAAECBwj/xABAEAACAQIEBAQEBAQEBQQDAAABAhEDIQAEEjEFQVFhBhMicTKBkaEUQrHwI8HR4VJygvEHFSRi0jNDkuIWU8L/xAAZAQADAQEBAAAAAAAAAAAAAAABAgMABAX/xAAxEQACAQMDAQYGAgEFAAAAAAAAAQIDESESMUFRBBMicbHwMmGBocHRQpFSBSNi4eL/2gAMAwEAAhEDEQA/APGvLhCSSCbAdQevbcYwLA3N4AvAm0yOwY/s47zZPpTUGA2ttz6bST/bG8sNR0aiA7ANEmehgbxvv0wLmNihK7gEzE2sIJm0GTEf1jDF+KGqAsN6UgXkbRqKkEA6YBO/OegpIphZuShBAEFWKmNmgggqST3EWIMVNx0AIBvaCbWNtrXvse0YIGEZfKtpqyB6bFSstOqJtcEHrbrOCeG6Gamq6tTEBpgjeJHaIN9owwo8XpMAfSG8ttQ0tLNYKNWq5Ig6jzDSt7qMopDBgDboY+8WP1wsx4pywgzinDfKzdWjcgSVmCSNOsH0yDYHFs8I+WyyKWmzMrByAjK6qZkETpKHVEgKcUyqGNQVHf1WuO22+LPTqNlqaNQ8xah+MnYagoIiYIJAMMI5XnE5T0yTGlSenJN/xUySUzksrlwY9UCI1OSlISIF/RE88WfwFw3VmsxUEMmVppk6L8iaYBqke7X9mOPNvEPFXbOIwktRFNaYnVpIUFQOpBgd9Ix7v4I4McrkaFJhDhdTzc629TSeuokfIYvG09uhB+FZGBpzsO8H33/n9MVHxuozVehkBJUn8RmAN/KQ+lP9T7ewOLXxHi9GglWpUcKKS6mneOg6kkQOptij+HuJKlHM5jMMqZzMv8JPwJp9CAi6hVm9rx2wjhoi3fPvYXVcQ+Kc2EZ/KCqkqilIHIyNIuVBlY2FuePO/EGTalUAYANF425fyOLzxNAoUM1MkwSANVynqMkmQpJi/wBCTio+LXc1AHkxIBMXACgd59PP+uPL7DJ3Sv1+pdkHhlv4pBIGpCskxuy7d5x6InBqOiGQB9IMFVAEASxYg6p1To79sec+GtHnjW2kaWg9wJAHcxA6mBzx6V/zQvQErpVaelSbktsQDMaYU3K8ovi/aLxnqvbjz8vmKykcU4LSn+GwgekuJCsx56T8KzIwXwbjz5FzTzNMtICawx+ATdSLMQW3BtBG98G5rJkPqSyM0Q4k8pZhsDf+mM8Z+RUKqCW0KC5QQEYqgVFJFwTqYyJsIgDFaMtUXd7GfCJ85nqtTQtLStHSWNSwlNcmbbAAGOvPpXKiwh8tPS352AJAJixAkbj7cxhZSq1FVlps2j8ynsTy9zNsMstmTVpkXAECJnYfLcx7ScI4uCxsHcFp5ohSsAyRFr2nY8h+uJskzLqVTZhBI3MEmxgkLuDEHe/LEdRArKdpWTYwDBsJ52374KymVNMJVdCyHkGCzzG4P1Aw8qmn8GsQ5gClpZwKii4QmVuDvIPWfpjMTVKBrKzPK0hCgLczYgbbwJNuWMwsakf5b/K/4GF/EHSpWXy00woBA2LSbjnBtvzn2wCymZ29rfp74Iy+YUOWca12iSAYItO8HtguvVLUyTRCy0agTIYBdQg7SbxsNRGOnKFFVwQCNuX798S1vcQb2ixgb9N8bepPITMz1/lyxwlMyJBueXPljXMHUAoAIgkc8SNWOBqlFQoKvvygg9x8u5xEbd8ZsqqtlZIIq17Yung6ulZEp+Xrqh/SLmfTYEbaLbmwtiqZZBp23398NfCnHDkK5qq2yn0z8WxAI5iRESDc3GOaSVXwmm5abiuhXJz5cU3c+ezBFBLEhiVAAANiByG2PSeOeLc3ltAGtKtW/lNDvckQByaV6fmAxWf+G3G6GVq1czV11c05KUqaAepnkkk/l1MQO1+WLdmfBT00TOVagbNM2qo0yqltkWbBFU78/bBrq0VJN46e9iOL5FefypqgZjiFVT/EXy8uCSqXDtqkyzFTpuCBqPyE8NsK1fMBkJeorsmomE9JBiPisRfoLCDhxxfJiorFnDVQfMW2mKYsbe+mxsB7nCLMGoMwlalU8s1GhJEMJW5gDa8ixF+cY46XbLzWrpb35/PoZxuhdkayKGZ1Dl1CBQR6YI2tBOlQdXOcVzxGzNXOtpbreL3ET2xeRwxq7mpoCIhCElGABi5idxBJAtioeJlR2estTVNY0wNzpRFCtPchvkB8+igoqo5L3+gr5gvhvILWrimz6ZBgzHqj0wYsZjHpfBqozAo1mYlmQHQwDSTMwBAVbG/SeuPMOA1kTMU2qAFATqB22MfeMeh8ArjL0qBRQxFPVUcHX5cJcAixBMSD8HOxAxu2K9vP8Mw847xijQ1OWAzDAjSwKBdJiRrABJKDbkLdcUfOlqqhBT0eZUNTRbfSoW529ABPQltr4Z8WzTgU/OJZqg1BdN5W6i9tJaGmOXzxDkcz5eYhJNYgg6QGkkgwW2EWJvcnHPKrKK8C/P8Af13+hooriZY0syFJ8uKZm46wee8SY7YgzLqGUrIkEGF5kW3N7MBPtvhz4qo1BmKGsBQ00xfUAS1ybASS08xgKrk2dpINySuhRJgxPp+0HfFqVTUozb3X7Gtmwtq1GX1jdGDXjeQI72It79Diycc4qKygKvpT4dBlb7z1j0i/X6o89VhNK1Nd72i5F7g3t25nBXBMscwqr5gHpK6diAvUxvcd4nocGtGDSqS/iBhgSq1J6ZUvUJUrH5QN7WgRa3TnjMWTgfAA9HVqcBmg6TtFrAXLTbfbryzHnP8A1GFKTiuvRjKLsedLlQigvKsHIiTq+QKx6SCCdUzaBjurmX0Aa28s2KiFB9WoBgN4MmTMWjEWZrvVjUZPU7/Mm+BhU67Y99u+xMI9Ecwd9p2n+337YPoZXznJAWmLn1SF9pJ2mBc8xzwsWpHX3nl/tOD6Gdenp0qLSYYAmTG4i4kC0YlJchIatD1G1txYwL9zNu+OKtL1b25cv3zw/biVGplvKaiyVy160r8JDQDqaQCWExAMTvhdXyzKFVoM+pet4H0t+vTCuVnYyBgrKLEicDrquOu+373HLDZcqYKkEEDbltINu0jAdGnc9jgQluVS4Lt4R8Na6YrwdNIBCV9N4Lu2sRKi4N5EdCJuGY8YBcuKWpa1TWqgwSpBSQWJ2Gq/sV2uBQ/DHHmyupVZ0kBoA1anU2G40qZubn0xzs54BUy7VK7VHKwodSaYIBJ2ImAAQgkgybGOelBPK3asRknfJxxXiK06tPzk0jSQxpn0kNqDKVIPqhid423tE3jDMMPhACgEadMvpIkMJiFMXHblgvjf/VBB5qyIcwygOwAkSLggkECSLMMVyrk6zu9QEwlyTIZt4juSI68sedoparSWUw+QzzC1vwNes7sr0xAmwcsC2og8wDcHmfYYr/HKFKtkZp6gaCpHpsym8bzqUMxkg7sbYZ1qX4jLZnTWcGPgPqDM7hVg9y0Dv1th74h8H6KR0kqHVl2ACSBrL3E3+HspGOmmniVsX/G4tzxjF5zPFWCoq00GhSARqFgN9AFhzAvc4oy7YtPh7NaSHKa+oUEloJsb22/YnFe1wTSbV7Dm+KJVBpeZVB9J0orzoAKiBfaCIEiwjYRhlwLi60tR0w4HpOgwJ6Ko3gsJ2tzjEdfINUzJVQZC7nUYMg2JG8OLe+Gj8HHlgLqqGAYkTEWtPURtYk72xxVZrQlNb/T39Q+Qo8Q1/wARSZQhJU6lcDfmSVnUCQCNsJqHiCsg0ukwunaLX+IRc3MbRixcPzNWgrh1gMQqrcnUYgmeQBN5HIc8OM8qhlNRhe4K2ACgRZjF9JsOu+2BGrClanKN1x+TLJ5xTzqmNRMb9T3H1/e+GHCKI8xWSvSprBaoXYhUuQBG7MRfSO82nBWdy1J60CEuqnSoI33KgRO089/YRVfDDMx0NTYwXKqQhABkxMrOm8Tz3x3qcZLe1wWDfEnH0NNaVKo5pqiQyEiTFw0gRE7RMxe2MxTihvAMDftyE41itLs8KcbI1yZanOfrjkrjTPaBON6/n7fv3xSwpPRo6rAiwJuQAIB689oHMnE1GqRcibc++BZnngnLrykAEHfb2+sYSXzCMuG5dXBIiVOxmSpN+1t5A64atmkCDSpYIQVVjsYM+kXtbY303jGuCcGqsrVKVNmVQxOne0TbnY8h9pwLQplyCCFJna3tz52xyyT1X4GTJMsGDC42sTEGZ5m3LY7464ZlBr3gG09iYO3YnG1y8zBidxyP974tPhvgDuNrjY4ptlFoYEeZ4X6g1MSCbCVLW7D36dd4ODMnk6mpqZpvSpOAGvYLqWRBBJDEARIhiL4t/GfC7hAyrJIAjvJ/rgTKZU5dgtSoSpMOZLKgIJbUCCLk3i8jucFAqZATWyihQFBVbA99Qgm8BjpNg1hA5EYJ4rkmqylMynr0TpHwlTpYHozMRM3WO2L34a4Ei05JSpTIlSFMqY02LDVdZkm5nFTJrLUbQyUqXmMociD2sywCSVAne+/Ln7T2dpaonOmJuA5F14jlqasDJaq6CwCU5CczPqIYSN1PScXDx1mi5TLqF1MJJYSFk6dheYY+0gm2I/DpZczmqteAxNOlTkEzSVAZU2lS7sTHQ9MUzxTRY5pGR9bhrFUi129Xz5zO+HnVjTpd3F3b9/8AQtru55lxLKeTXq0jvTdlt2Jjftht4bz/AJYNMCWq2VhupB9QuNisbG1+uIvFVapVzDVaihWcCQFgekabddhfBnhPJJmFqZd1JJOpW1QEYgLPvIH6c8WrNOnnOxVF1qZZKWWpnUpZnVwYMx6pBsSV0zYkW3gjCrL8RqVHKpTDSYmGAZgdw1rRIiRY7bYd8Fyz06arWDGurMjUysg6W0tUDEwNXp9QB+IxN8c8Yyh8hSyeXoqfCWJLA+oRYbzaRIg2GPPruVNK+7x1tv6+/lrXEPE6tSnBYBtAsf8AAdQiY6Ad+Q7YQcT4i3m+ipMbc46QL3+vLB/iBy4X0BbG4Jgz25Rcx32wsyFGHBpyCCLj6GD0JPTFezxWnVLczZLwjjCUaVamUk1CAN5iLkyNhvG5J5DdvSzVOnR1U/U1QeublQEA02HwmJN8Kc62uW0KwVT+XaW7b/PvhhwSmatalT0qiqo1MQCSRczqbuCVMfDsMUXZ41Xfa7yK3ZXFPibhD5fRUbRFYHZtR/KwbeRI69DjMMfFucLRlvM8ymoinUdAp9JF5BIMDWto3643jvelOyNG7V2UwNjpu2NsBpi0g3+0R9/pjhcYBJS3nBnD889FlemYZZ5A7ggjuCDGBWSPbkbfy5/PEgplTccgd+R2OAzFm4H4pqUEZFYlR6kUGArfObbSDuMCUOKsWZju3Sw+mFlNZ7fu+JqSAd8SxsFIsGRrBokT++18ep+ATt6SB3Ij73x5Fk81pj+WLfwLxEaZAm5t2H9++EbsXWx7pmKasvLtjzTxFkalBzU1jeQACB8wd943HPfbFnq5lxogwpAKncGdx7x/XHCcQp1V8sqKhBYMr2kjeLbzb2OHck30E2RB4Q4pmHXRUpkiNStcAJA0gE/FzuTy9sD8Z4CG11GeWJGosCwIE2I1CVG8ACcaz3Ff4aaEZAXKhOZBH/bMC5gz9sd0GFUFwSrAyTJ9pEqdttptiFXtMXLupL3+xO6dtRSOJ5SopFNKZKpJ1sLosAxFyCCRB78pxLwfJMulQYDLJYTLE7wQCDJAGwsRfbDjxBxdtDooq1CvoghSpMeomDdTKi9pHYz5+vF6j1CXmaYIuxBAtIQ0wQDJm9jb5xfY4p6d11FTYD4rpQBVFJtGqAS879BchZUwbC+AfBHGRlM7TqlC6H0soaCdW1+zaT8sWHxHWOZypRFVCqrC6osjToUadPObEXG2KBQq6SGsYIN9jBm/bHbRbtf5jacWPoDxPxZFcwGaYltPoUDSRLAH4tXI8gcVKtxhqz6ig0zCk6gWkRz2mN/fab8UMk2ZpJBpojQRTBOr1ANPeAQYnlucTVeDpTKso1QI0abxG55zedulseXVfeSbas/fvkZNpEqZNIYMCQ1gDbSbwZN9Nth99sVTOoxVmAimtrCBBK2m2q4B58tsXOvmqJpCiYLaZcg6SBeAS03nTtE7zvhVxvgrGmzr6dIJX2EzaykAbfW9sJFOlUs309+f4GvqRWPJJphhCkSSJ02gED/NtHy74hp5vy3d11U6hA8soSLz6rC82A+Zx1l6r1D5bPtbaxgEzIPxfrfriOtw9tYUAlid/ftyHvjtjLQ8snpugKqxY/xH+stE3NibCfvjMa4pRemSCskAbXtJuY+mMx0RTmr3MlYFyQpmSzaGADKQPzDVvuInT+5wPAkyRM7gWN9wIED6Y58ywAAtzIuQevbGU4+uLgC8rTETue+wuN8GeWNOrV6ZhRccoaAdhuJ5n7rnsx7GMNc/xupWFNXYt5Y0gkkwPY7YRq5gNMuwJsZG4IPSf0vjsNO2JstVBB2M7giwM7gbfPcYhquqtbbE7tsJJqIiJwfw7MFWDAwRf54Vo5PUjqBsMEebFgZvjPoMmexeHvEhr0WWvUpgqqw5J+G0lmuPiMQRgzwstA1KjIWdtTDSu3p3u24MAyLfCPzDHj2Qz7JrC/nGk2nmP129iRiweHOKii/qDhBABVmOg6iZ0mRoiSQIMwRzwackmlIWS5Lpm2WrmWlwdJAAU2WFPISPz9d52x1RLamUal1CGcjUqweeo7ki3a/I45o5igXrvRPmhiukiNwgv1BksD7Y0a1VE1azJs1tUm5BiTc+2I1NMZ65LkdPw2Q5r8Mp7IwDutyrRvYk6ZsesRt2xQ87SXyqXlgTeQDc7zeLwwNz88E0gxqhpJ1IxEydXqU8+dyfnfEK1jTbUNQUmqsaZ0nXyHcLPa/M4uqqlFJRJac5YNSypZtUErqAJF73Njc7/wA8ed8aynk5ipTPJpHsbj7HHodGr5LNFwPVcQSTNjaxsRO+2Kh41petKl5MqQVg2gieUnUfpg/DJK24ydx/4FzXmUTTaIQkaovESBtMWJ+WGdeiz+VRWofiJ5kKALgExIM7cut8eccLztSmx8okMwgQBOx6i4ubYvHB/Eqyz6VLONRYiCJgFe4BW3K+OGt2e1R1BkWNnRFVWCHSR6mHqLEiWO31AvboMScUNNqLa2ZZB6/CNz9BG1574refZmAZ1aWBICyRAg6idrEzfoOmMzHGz5GhQ8kaQWhpnuTtA27/AE5tHeW09ffoMsCzjHEqdRpohhbSDt7fc74VZzN1WPokaQoBUE7f9w3Yk6p9sdZbLLUbSahUJziZk7D5Tv2wy/BS0USFpiWX1G97NJ+EwDHPfvjrfd0rR6dTSzgX0OHMGOrSxYwZMaiJmSehBHc9bYzDPOcJdkR9UIbamggHlzJvJgsB9xjMTU3PN/X9iNWKMq4xQcdH2xu+PVFOl7/b/bEwSFk/uZj9P0wOo++JDMEGTbCsyJFaL9LW/d8EUnGzQQdx7dO+BGUjaw5zjPr3wGrjDSnUAnQImxnaCIuDielk2eDIAnSBz37x15nCuk3LfDDK1CBHeB3P75YjJNbGQTWyL0GioukxIO4N+ot9D0xZuA5/SPgkAEsV+KDG8m6z02nnis0w4HrYqp3WN4MXXYHmPljKMoZRyG6rtvznfkdv0xzT1PN8roNg9E4GV0lpBBJMBtiRM9YuAQLWMTgjiOeVFZUfUxhQCLT06g259cUfK+InQhQACD8SkgEC3yJBMn+uHtLPUy5iNMWBF37xAM72xyRp1HK03gZyXBlPNOHETpLBjJnTr1AAdAdSnbucT5h4pa7D+OQRE/8AulDAPOL3xzk8qfwx0lCWQsVbmzLNj127dsTK61aNUFCis1UXF5JLW0ySbrz9jjt72MVaH1J6W9xW6KabOVYXMWEb2gntuI+vJR4oqpWoEJOtTqiCIHSZuYn6jphzW40DSUrS1zTXUAeeg7WgFYmZxVnqLVqH8v8AipsxB23OrfpG/wBcKpznLVLgNklgrNJiLgwRsRyxZuHE1FSpUnQpClhBIAERpNomd9554ruapAVHC3WbXH8rYmyWZdTpQzzje4O/uMdtSOuOAItub4g1VjSGr1EKl4MTAm8/ICIFojAVWh5QMmdO8T/PsMdcP4n+cU9LQZIMn8wJiBNp5d8A5ti15EKZvA36Ce4xy06eh2WF+SscZYR4aoK0vUACsGJY6vygem1ue257QJLzGbV2CoxIVQulliCTvaREz8XaZmMJRXLIqaiRvo3AIkAEDmd5w5ogJTIWJFiVUgMSLAm1x3M89owtSL1XZJMMHGlp6SmoLHpMyRtzPqE32aL9oxmAclTMoSCFWbn1EkgiIFztz6YzHO9McL1DcpoaB2xLlqwBv+7YFx2h7Y9loRYDKXpuCL/pONVqpJtEiTP0/p98QFiOcGdsdUrdb4FgphtMQpMjrPb6X/tiFmWRB97Ec/vjkVpEbfv9MSCkCygEbgEdZOF23C5YNCpMRglCoFzaeXxAWvB5xy688PuJcSp0q70xlMqVQgAmlJiAf8Qk3xy3FFj05TJEdDQKn7tH0OJ675scse0uSUlF2eeP2JWzJIE7m5sJ26n97Ylak6rJ+EwNW8TyMbCfvg+rx5UYA5PJj3ox/wD1gil4m9MfhspHQUj/AOV79cK78ItFzl/F/b9muGvQNNlrNDC2rSWEbenT0iZ6/cWhxfyGUq/mqDdGX0xt6ZAtHX+uGb5+mFDfhcpeJ/gxE8z/ABJj5YBfjSgwcnlB/oP/AJ4jGEW36YLWn/g/t+x5R8aZZaQXy3LSSCqKAJ92G21tgBiTIcapLQqHzYVmOlTuPQAAYMSNMTufnirPx+mCf+jyn/wP/niNeOUjJ/CZYcrax+j4z7NFrZ58iLq1F/B/b9lhz2dShTp+tG9AsJ1ExAhRYEA84GKvmqjVmJqSAD6UETMWk9P9sPcgq1KRrUsvlS6tpNM+Zq2sRLkEcrxzwOmYpF1RqOXFSo4UgGo2mTzYNAM8l+owYQ0cZ64JT7RKO8H9v2I+JIhQFBBG4mbGIJueo++F9NypBG4vi5r4X8zzfLKH1NC3kAFhve0qbnpGKZRQltPOY++Oqm7o6E7pPqWaqFqjU8q4CwVEevSSZB5Ges74AztUajaRPuNt52g4L4dm6aawSSzRpWwuOZJF94gY7VmqWYk6tiYvA03+kH64hG6k1wVTu7AOTo62JSQC8LJ2v+Y9I6xhvneJJSWpTVVJUhVNyDYXM9h9Y5RitMhUnTIvHzAH85ONeYxJUmCd5MC3Yc5thpUdUrt4JbD7h/HNIJCg1Cbkki0X2i8/vfGYRB73X6D+U74zCvs1Nu9hbsgFA84+eMfLHlfDAU1EneL/AC6/cY7pBYG/8p/rjo1ltAsRJ3OJWp+m1v3a+GBpKxBU/Ik742MkAussApO89/pgag6BW2UNov1tthhwvINrQkmZECJsI+xmME+YlOQJ18+4jbba+N5LNnzEAEDWBsebDCylJpk6sEovJLxygTXqMok6+YtsIg/7YhZDuAbgBgSP6yR+mJeMZ9hVdZhdR7Yhpk7yI72wkL6VfoJ2SK7iC/4r0OKGdqUS2hmUWt/uNpwTS47XmPMeeUCZ+2IhU1PJEjTyiD+5ODKegwCI7iRgtJ8FI0abd3Fb9EdU+MZhjHm1GIuQOgE8x8sd1ePPIuRFux6zPP5jEqZY2KVTC7XBg+0/rjrMudPr9TQZYkm8Ryietydu+E0x6FHRpf4r+kKqnFq0gead9yo+50xHORg3zK2kzU9QvIVYuQALi+/L++Jsm1MFQwAA/MqAtteJkDncYLamjg6WpwbBSQrQYJ3HpMjmT7xONJ24BHstF/xX9IQvWrGnUBYkhk06VABktYhRflY4HyVKq2aplkOo1VY+nT+bUYAgRAJsLYs/4KmtEKaoUGSQpnQRIALDeTaw25mcF5TgeXkvTroVUqyGUBYxJEKSxB2BMTeY2wO9sng53RtGoo4X/lFOzGbrUszVakxUl25iDJI2Nj98BZTLMrsXRhCneRc2nv8AmPyxb6vAfSK/kVKgZ2krVQEiWsoI+IaZgyecRg/hvig5UD8Nll0CF0v/ABHLMOVrNKMbTvflikai04K0Kb7uN+i9CqcF4k1DzNazSqKYDIHUsu0ztvvcAxI6G5o0qlPXQp6Ci+sl5B/LKhrtJAJI6mwxaE8ZKlUPm8urMjH1qNMg8jbSdtiBz6QFfjbitGuyvQhdVL1qIANyVhfym5ki829xdN3LqPzKc+Xao50+o3PvGIqtI/mUg9I/Ttgxso7qWQEkfFA2WQLxtvjWTz1amQFqax/+tpYEdIPL2PPFUyUo5FbMRYH6YzDus1GuSWpCgREmmHIJM/l2XbkJxrDJiOJzl8451FoW0bDbmDImP8sYlp1fTLC0zfbvPbF9fwiqATVTpDqApv3O/wBcAcY8HBKWpqy04P5m9Ek2nVz6Af7c2p3+E6EyucQralU6CAGmAoNtjHyg+3vjl1VwPLGqLQfiJ3+HaRI2nDPP8GXKimc06HX8HlkzFiWJsQm0wee1sG01pMukNSNIgzcEnoZJ9/tg7CyqWK1nsswX1LoB9UmZnpEzucB5bLsKlIzILr9JH1xdOGOjJKsQquVOq+ojmSwt7/LlgrM10VJLC9l0yZnb4f12wHNpEK0rwljhlCzmtszUVCJLmBO55ffG1eqTpKoSTEaRM9hiy187lggDSG/My01Ygg7Sdjy/TrhbRzdIvr01BMO35lsRJAiykAyRcTIjDQl4VjgPZl/txXyXoLszQNKoFqKU6j4enQxJxgzLTYyvIHf7YdJmFrvUVgZqqArFSVUgiG2mBe25+eJf/wANRiFTN02qN8A0suq07yenTA1pfEWjTlbHViqlxKf/AG1kD2n64kbPKeZ++AMzwrMUjDU3tNmFrEiZjaQd8CioOdu3L64oop7GcmtxwmdWRqEjvgpl/MrKV6RtPv8A1whW/P74KoabhmYdgNj3JnGaMmMfxhFtKyecn9JjBXDOIusKFUB2AJ0idxMHf9nCWvTC2FUm+xX+c/oMTZInzU9c+ocj1t7fPCSS0slXdqU/J+g3yniPMUiVV5A1hVcalEyOx57TG2Osn4xcPFVER1vZRDHkYJImJHsYxVc5miHYah8RtB6nAeaqu0aoAm0D9nBVGLWUGjVlGnFJ8Iu3FuP/AIo/x1aoOWk6Y/8AiPtgI0kYhUoOBzk6tjNyyW+UYU0KpBtFtt/54KTiNTeSR0MH5bY2i2xVSD+HquXqMSXWm4KuAbkbiCTcqdJ2m2FGZywd9Uabbg7kWn+c4mrcQLEEi45cj8jbE9TihYQUSeoBn6z+5wbPc11sLczlHpzDlhadJ1ch1HW23LGYeZbO0rai6HqQCPba/vjWBd9A46kGZ4jTqV9VRWYsR66xDBQCDKhYCtaYEDlhvxTxQcywXSCKZJUqylmFhJWbN9r4r3D8uW0gqh/MpuFb3AgwY54ZGapKPSCQZJGnT7WMwR9sCQYI78QVKx8pqyBgF0U20kAIOR/wte439wAcL8vSJ9NOle/qWIueZa4i+2Lp4SztR2qUK2gURYB2B32KdPY26Xx1xrwg4dRlqieUxltbMDIPUAg263xrsOLlfyp1LFVm0DZKSqCW7kke/Of03wytlzrJy70xBFNzVYkuNgygQJuehgi8WFaqadZ0SGFMwu0NAgkKrSBJMbyImNsMcplqsF/LOopDadIUL0ILSY3BHfridTCd2LOKdOWlcMW8VGlKbol2YAbRIsSTzNyYtvPLA9eKU1Fuz6kBLGwAKm0W3I1He3vhnw7gzvRd4LLdwochag1Ry5i8Ne5G+J6NAUix9T1TZaT6dZJEknV6ZEESszBIwIy0pLcalHwK+ML0Ispw8vTRqbLT00wWqBjHmmSyGDuoZST1bniweHKRUKdWW80AnUbhlESSsDSwBMkdp64S1uMtWq/hPIpipq1KKbFYbc+pGMvG/tfAvGOOGk9fL1WXUIH8MSs8w084t13wk1KT2M5JKw647Ty/E200WqCoD8WhwjgSSoJ9IMXBIvAwqqcBpKVpuJeNgbyBy+nLriLhKPmSzU2FNTf0M9yL6QGFza+46nBuYTzDqqNpzHwlwALWgFYgQRvPbGzHCYultC3J+H6NcO1MpTVFGzOTqJgAi5PaB+mFOeyLUyuuNUfCSFYweYN5grI6zi1njLUDWAWajiIpqQ4Nr2BHwz7XvOKo3Dqr6iEMzJYwQefxM0Fp6E4rTlJ7sWSaVrf0C0aJckksohjcG5Ck2g9Y5c8RcFdjWp6p+LDPJ5JoktUR+bQAflvzwXTy9NX1EQ0zqnt9O+HnPwtfI4qzvCSXR+gszlWnTWKZmpUY6o3HX2vbC1FDuBMHkDse3vgnLvWYvoRSJuWAvcwJONVuH1Ha6aY/ykfZv64pHCsPSailc24ZCVkSOWl9+gtB+eOCzc5kcoA/XbDOhxFJ0ZhNbTY0/UVEbdZ52PPDrKeHKOZUvlqrubyukSI7VB/PC67bo7VSU8wf7KwuZiDoUj99LTjT15/LHz2xbqfCMulNFc6a7TA1LrseYQshEQfn8hviHB1pQXGsvcFtPysAPvhHWiuB12aT5KoM0Qtyd7XBH0NsZh7xbha/h1qqYIOkgCbHaI9jjMNGSkriThKLsJctQemFRKvq+ILG20+qDB5XxZAQ4IIJAAM9J2m1msR3jCamRl3c6m8uRMgtFtpve8zjvKeIVpM7oxIYaiukCSCR+l/nOM7vYKajudNw8PSOuIElmEFp/JoI27kzM4I4dx7NZWktOgPM1m5Zi5U7wJOnTGxFjG0zgHI5qtWYsgNIGwAJEg3a/cgX+4ucNcirM2ipT0qQQSSCTPK24nnaNxgXaWTW1ENTjVaqVGbCsiSQqESWIAGsTuIjoZw1yPhzM1AtZc5CP6iVDSSQLFQdNu5tfCjMUPJYA0fMU21bm/8AiEb2353+TBcyrzSQOirBUQyqZ0j0wQLi0Ed+uJVYtpacfceFlhkHiOl+CrKlKqXL04NMwSANgo3AiSFkiQeuI+HZevVqrpo08sCVMpTOqABZVi86eh5nB+U8miwq6ngmWHmMAYiZAIuRbnvscWHiPGVoAVXpslNgCUIUgiNjcAkdN8LfQkt2Npb8gQcNy2aes2gisoChyjIUKjpaTBAPO24xWh4T8oBajyfNBDAAW/NEk+ohZHseWLbU46Kyt+HCBmEKzD4Z5xzjpbnvEGseJPMru6CnqanT1DUDpYCPMCLAkiVM3tqAwkXU1aU7INSEbauQkHyv/QdAgMFvT8RIuwCga55jrgN4NRhUpPVSpAljz1AHXplYtItEgRGEn4CqtD1VG8sU9SqUOoHcooMtpPUCOsXw38IZOtVpl6jMqUfSmwYkxYys6Pne2LTg1Fu5C7eDvi1JKdcTUVfTCgsZvbUZPX92wIadfzhDI6AG4K7dCbsDcC/XBnEK9GtmHp1EAZQAj/FrsCQR2Jjed8FcIyQpo+pW1LpiSskbGDI1KN73/mtPEbve3JrJrOwn4nm61EKz0hpYTIYwLm1xuIwsfxH0pmf836enHouRqU3CoXV1iXV1vPQEmLHnHPCXNeHQKnppU4B9LBEiO5Aw8ZrmJzzpxWYZEXCeLJUOjywrG9o9RPtA1c++Ic9+KkrTpwpsIILfrY/LFg4pkgian2WJ1RAtcj5zbvhRR46khyDIsGm+m1iPrzJFt+TKXKQNKUvGIMpR0NDKykAh9QJW8RcXXrN8Wunx+llsu6UI1sPUFDekdtV7jcnEPGqbwNKh1czc9Rv0++FD1nUhSijpG+/KL/bDOWvJWNXupbGcOqSfxI1aqZmWErz3/tcb4a5jihqLrF5HM7W7/SMQUM4cvSMwLzHNieu0Y5XO03UjSFnfTaCe3LCTWrNi1LtMY3u9/U34W8RrTBp5gaqbbneDuJHSR+mMwqzXDp8taVMlyCW6GNtuoE/OMZi2mDySVSa2YbVy506HLyblBCyCbEk/lEdPnjqhlEUzqso/w79pY+9gcGpkyVADMqi5FLSCZ5Enbb741nOHekCnTpof8VRixH+UXGq2E1cXKaebAuQetWfUp8mkvNvsTEHvG2HtRAwQ0Xeo1hJA0uBvAAJkz2HcYqFZQx9VQmPVYWHU3Mkk3iP64bcB4kmXqCpXVmEQhUx6iRqlTAkzMkiMaccXRoTzkePQLeVUIKhgZDC+jawMRsNxMEGBONVqIRHZQACQR1ifuel8MgutQrs7jUWBcAQSTAtzAt9cB+JMoRAAkK9x1AkX+cY5J1XqUX1OmNNaXJFVzeWVn1klZDFoHqU76z1URcbd727yWXrVDWp1atYhRBBJKsQf+6QQLEEbSDgilwxlrLUT1SNcTcqSZFzfb9BbDGgkVrCQVAF5IAt/L+WOzVg49ORNkeGNJ0GooBsSw6mSCBJEbWg9cXnwFUrF6nm30D0yDsxM3uGFhz9wLYRaaQGtmVNKgFtjAtEj5fTth1wxCvws6rFgtjBveREX6WtjnrrXBxWDpp4LTmuH03IfQsb7RJExtuLzHW+K9xjhL0orUqpDOppqL6dRBgknsTBi0DEK+I6tKqUZiVZTo1ASDEghragT6TPUEYmynGi9PynPqDnSY2AUkWxx01VpySe34KStJA2U4OtCgqRrYg/ESQWvJ5wCegkYxcnWUjSykOIZSpsbC3pkjeREQOWEOd41mDVNTKMKiqNLgANDTMnsdpFhBwyyfi2m9PVWGm59ME3B5W7Y7JKW5NOLwMavh5qYfyqguBp1yCtr+oSSOcEWxFnMwcpTIlqzwZCBjPuCCB9fbCo+NwDpRCE6tc/Sf54iqcV1Et5kNuOn2N8bxLcW0eBbxzxS2YUUyvpkHaGkHkRhd+BqsSzKAg67xy7e+I66qzMxld9UfWQd/wCnfkPlMoVqz8SgH1e9r9746LJK6OWUHKSGa58KvlEDy+Wkw4PVSAAD15HngtaWlQQdamwfc+zdGiJH8sLamWoqFVahLsslY/NyEmwG/vA6yDaFZaQEajq+JCJ2mSwtI9oK9b4SUbrAk6be4n8Q5glwvICfmf7R98DcNEk30kCQeXsfthtxTICr6qRDKGVTG6Agzq6iRZuckYHGUZXIVtACQDO88+skzt0xWM420gjC5ZcrxHLCmgM6gCdTgczsCBHPGYStlKy6WUgSPhmT3uYtzxmOd9ni3e/3OpVLYsX0cAogaUaosXPqBn5kT9MUnimVdqtSl8KLtpA1VBMADYRyufrhlwnj2ZzKN5Sr5in17BQh2gTO474FrHMUcwiOs63AQxY33nrHLDJSiwtxkg7N+E8zpXytPmJcNqWQI2mLt/M74WcIzlMoA9GrVqxYllje5kAEAzsZFiMOvEfiU0gEEa2g3MkLG4EEDnv98Ic49UFqhOh3VfL9MyDy1GFFpPP5Y0NUo+I0mlLA/wCE5vSnwCkA/pUc7ieQtJPLDrMMpJLzBuJjmN+vyx5omYrUqoarq1n4Wc6lB6j8rYsuY4siKCwerVHJZgztIHpBmdxzsDFp1aF2h6VZJNsLoKRIcNoklSCRpIsBa41Ly6ieeFWXrs1ZNNBgiF2M/GZuQQLfFcjmI98Lszx/MM1iKQmAiQpvcama423Me2HnhzxFVoU8w7nzKpAFNlAYKYPpLbgTpMCdhi6g0skXNPYHop5qhyKaGxplwGO8yxEQT/2gR0wPxHxPVRfL0FSQfVINpiVOx2N+uJVyOcqfDQaCoubWH3G+MreCK602q12poqrJBa6wOokEzAg9sZWv4gttLwlZyvEGFTVIv/jkx89x7jDPh3G2ZmRmA1woIte28ciLcscZXwrWJUnTpm/qO3OLHliVuDFqhVKiqUICkiCsE2JtMEG8dL4eeiRODqRLBlvENOm6UqlthqAUKvpC/DJOn0xB54W+I8ijAMczTNW/MQ07TBsetgMQ5Lg7U384sjhJLmVjUvQk9d2i1xiPifFywn8OEaxVhDe0yuxkcgYIvhIxSfhKubcXqK/mKZRivMb22xM/mUgutWAYalnmDzGG/D81UIHl02Y/mVlOmZmzavswxYXfJZgrTzQZHRbmWABO9xbSREexnDTqad1clGGLplU4Jmgah1iVgXgnSZkTF43GGVXIUq3ry9TQQJ0EGB9gQs/TtOLpwDguSUE0aa1JJBZvXaSNzaD0GE/inwdVNUVsmqqearpUAjmB35jEF2iEpW28yiTSzkqv4bQ8Vw1MEQtQGRPysV7b4Jq0xpFOmBUUSAbA/wCZb2M4jzNSokqwZGgh6YhlPIlQZEjmlu1rY5yNKCGouWFtwLMT0mwGKtXszXVyHh9NqNTXSJ2hlIkjsVIWVNv98NTVTTXr0YdRpJptMoQYB3uhF79I33cA6iyNYxM7Ejnfe04ruYAoVCtFf4jGQSYGkbrGzahMg/TC31u/JnDRlHKZw1izgOT/ANoJA/06iD1uPpjMOeGVaLUNVJNI/OgJ9BJn30ybfLGYKmLvkpvCuI1MvUFSmYMc9iOh7YsHEeKZjM+WiodRhgqg2a95N+4GF2ZzShaRXSCq7MA0WtbrIn54goU2TTWba7GTckyBbnbFnnJNK2B1wLw+/mK1eAWqAFWMs0GYjeSQB9BztZ/+IeYDrTVjpIIUAo1/YEfP/fHnvDMy/miprM0yGveArA87ATyw7/5+MwSzay42LEsYPSBYdRAGJVISck+hSElaxBRSiiy5ZlWNQIJWZ2gMLk9+Rx03EHqkGiiot/Ta55Gfc7Qfe9oM1XR9Ks8hZa/KfbeZtjH4gqKFpLLH4QCDBPYYNr7hvZ7h2dD1XVanlU0IAALeoWEudN+u3XFn8NcAoZX1CHcwdRuAIn0/Tfviv8LAzDEMigLupm5EG53idQ+eE+e8Q1UqOKbBUk6RvAiLco6fLCqLfhWBnJLxM9crZ1KS6qjKiyBJMX7nuMUfxH4pTNIaVOt5SE+okSWW0DcRcfpipLmGzE+fmNKiLQSSYtCiJ9yf1wXksnlzqKvW0qJY+UrQO51W9ow8aKjl7iOq5YSwO+F1VVpqZtjqifQscoicO6uYywUrTp1CHmWQAyTzbSdUmSbDr2xTalLKwADWgixCqF94Mn5WxDWoinoC1mUMfiZSAANtifp/LAdO73CqiXAxzdekqKKVLXpjy1MkAkm55kidjjisWpUnFVk1VJY659RgCBAMACL4G878pz56WRj9wb4kbhiVAv8A1QqwphagZADPWCSLfbDaOoHNcAhNakRrYzusG0fLfE1TNGofU0x2AwzyuTlfW1OsTuqukLG0anB7WwC3h+uCWKrTp6oUvUSDvAnVfCONykaiirHfBOIVcqxdW9DXNPkR17HlIxaD/wARMuBBSrMGQAsTyEzz68sVfNA0QErFaiMCIWWNPa4JUddh9sKszwumqa/P1TOnTSaCemo2nrifcRm7zFlJpeEsb5tn8x6dJQzH1U2JkXsVttvfb6Y7yORRdbNRIc7wSR/oj9IxXslx2pTUqSGtYtuP6/XBA8UNzEdY5/X+uH7uawgucHkb1XhqcAfFpN4IkHrtEX26YDrZuktRNfxAmD8iL/p9ML8zxCq6l7KJB2ntPTCli1VtizHoJJ+Qw0afUWdToWNqp1K1AlWUH1WuGO3cC8YzGuC1wv8ADhpHIrDd7HlP0xmOSrNqVnG5eFKMlcX1aiAk06LNOxZSR7++Acx5p+MNbqP33wV/zio0Dc4n83MgSUP1H6Y7ruO5y4lsxQmWc7AnD1Ioqq+kVGEFlUc+/P7YB/H1bzaxNxy+nXA5rudLPy9U84BH87YZpyFVo7FjpZOlGkqhI5lZieXU9sLhmqSwAgVtwbC3eNpAn6YYZSqTWg3LJJ3tewHsB+uFmfpUUYF9ZZvyqVgchy2tiUejLS2ujqnUrUQ06QXgalNwCRad9ht/mxxkeFqF11BJ3AvpA6kj9L8rYLzFFXlFpgGJXTMSBv8ApfAlHXV0UtJTSSWYz6itr+2GTuhHGzs8ktTLiiilXYKRJKqDq6+qfTPKO2OqebWrURUT07EsbsJkwJIEAxseWJF4lrbygFbeWuBsdpB543kgoqhEnUBBgfCNzvtc8r4HmbmyJ6NVTXdPzKSBJkQOk9sAZniaKzL8SzfYgnnHLfDQ8LoTqZSxMmSTJ9xiKlk6akNTpie/Q29o+WAnEbTMS5bQxJVD6bkdelgP7YnpeQIhTrtu2kn2vE32OGoywCnSugHfTf8Ar98BHLhCNM3FxEiPY27YOu4HCxLXcVAVVIqpu5UKbxuO45jnG04kyOZFBCS4gtcadjFtuoGI8jUWpXJ0rABDFRAFoAJ5zGGa5CnSbWikzdgTY7mRPPf64DtswrqiGnxVq3poIGMep2PL/Lv+mJm4fTEvV0s0RdVi07CN74qvEnTVrpBkvBmxJ3sATAj9cZk6OYqKfL1leZm3zJOD3fTAO+4auOM5maAYqyqfSCDA+gtbbACVMtNlWT1mB78sBZugTUA3mAAN4AjBw4RTS9WoVnZRv+l/lhmkuRVKUuEcVmpA2YhY2DEiew2GIMvUSnpcF5nkRAgjtc/LHGcWnIFEMe55z+mJjwtvoBNtrSNtzg4SyBtt4RZeHZ6nUQljsedyO57kdMbwryeVpEBYg8qgN/Y3vbGY8ydOmpO7aO2NSTXATw/ha05ZVLHrH7jBXmBlJ3HLp/fDfMsFolQLR9euK1muKog6nkBFv6Y646pMk7RRBnipI2I5yeX+2AdAeupJ3GqOgAsontGBHzDVG29h74dUai0aZZtzcWv0A+mLWcfMjdS8iR1cO1RY1EWFrELH0Jj74W5jhVSWZzqaxJEmPcxHa1sEtmCr3uQLqOu5+5j5YNz9R1pqYJBj0gx7z7HATaC7Mg4vmvL8tUMPMz0BkX+uAKtaoyfw507tp3DT1F4O/wA8DnLvWq/5mPOwAjn0uBhpQZcu12kNZv8ACD0tyi2GSUVbkVycnfgD4XmmCNoKhhckiTGrcdr3+uI8vmGTVUNi5kAe9zfl+uDsvklAqCm3rAlO66lInr0nEObhlYsCGMagR8EbAf5rwf6YN1cWzCa3FZAI+GT78t4t1xh4nTsSYI2A9r2jCEU2IsD8p3xG6EGCCD3xu7iHvZIb5ziZgaWseU32/vgU5esU1C6i0A7e45DAGHPC82VQML6DDjqu4PuL/fBa0rAFLW8k3BGbVpUXHxD339z/AGxOjlFdfjNNtSCZaPTqH1IP1xxnK4WChNPUJLKv5YO3zN8C0M0gqjT8JMHuCIPz54XfI22DWYoKWAJsDCqN2JNp6SCMZkS4chAUTZlmxImN+c9MGU6SpUUuQWQR2taT3grjrPcSkEqu19jEj3xtT2RtK3YLkpVXYG4JAYibD+84ANIkGo7Ek/D1N4+mHVNVC6W0mSTcWGok/TliDOGQVpwGWLDl88BSyM4YyIaYJNt8NuG59lDEwRJLDmbD7WwCM6SIbvf3x0siGUG45jef1GKSzuRjjYZ5lfVrpNIcA9f15/vrjMQmpADD4DYyNj+/0xmJ2HuWHjVZhlyQYPXFGB3xvGYNPk1Ua8AUes88ZWctWpAmRrFv9QxmMxn8Rl8AZwNQz3v6SfmYvgMVmNaqCxgaoE2F+WMxmMuQsN4N/wCnPP8A+xwJxJB/Ft8JgRaJgmw743jMBfEZ/CMMpQUTA2gD21qcBM5NR5My2k+2oWxmMxluZ7ChTBIvE4IcSGBvAJHvjMZinInBxw5ATBEgkYe5X4Dt8J5dNsZjMJUGpCeqg11V5CYHTGVaChKhAuCI7XxmMwwrQfUGzfmMAntpP9MdZ9ppNPQ43jMJyivDOWN45GLfTBTKJX5j7TjMZibKIG/BIWMr+uAcjUJZkN1vbGYzFIZTuQqYkSUVEe+/eMZjMZjB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7286" name="AutoShape 6" descr="data:image/jpeg;base64,/9j/4AAQSkZJRgABAQAAAQABAAD/2wCEAAkGBxQSEhUUExQWFhUXGB8bGRgYGBodHhodHxkbIB8fHB8bHSgiIBolHRgaITEhJSkrLi4uHx8zODMsNygtLisBCgoKDg0OGxAQGzglICQsLDQsNDI3NCw0LywsLCw0LCwsNCwsLCwsLywsLCwsLCwsLCw0LCwsLCwsLCwsLCwsLP/AABEIARMAtwMBIgACEQEDEQH/xAAcAAACAgMBAQAAAAAAAAAAAAAEBQMGAAECBwj/xABAEAACAQIEBAQEBAQEBQQDAAABAhEDIQAEEjEFQVFhBhMicTKBkaEUQrHwI8HR4VJygvEHFSRi0jNDkuIWU8L/xAAZAQADAQEBAAAAAAAAAAAAAAABAgMABAX/xAAxEQACAQMDAQYGAgEFAAAAAAAAAQIDESESMUFRBBMicbHwMmGBocHRQpFSBSNi4eL/2gAMAwEAAhEDEQA/APGvLhCSSCbAdQevbcYwLA3N4AvAm0yOwY/s47zZPpTUGA2ttz6bST/bG8sNR0aiA7ANEmehgbxvv0wLmNihK7gEzE2sIJm0GTEf1jDF+KGqAsN6UgXkbRqKkEA6YBO/OegpIphZuShBAEFWKmNmgggqST3EWIMVNx0AIBvaCbWNtrXvse0YIGEZfKtpqyB6bFSstOqJtcEHrbrOCeG6Gamq6tTEBpgjeJHaIN9owwo8XpMAfSG8ttQ0tLNYKNWq5Ig6jzDSt7qMopDBgDboY+8WP1wsx4pywgzinDfKzdWjcgSVmCSNOsH0yDYHFs8I+WyyKWmzMrByAjK6qZkETpKHVEgKcUyqGNQVHf1WuO22+LPTqNlqaNQ8xah+MnYagoIiYIJAMMI5XnE5T0yTGlSenJN/xUySUzksrlwY9UCI1OSlISIF/RE88WfwFw3VmsxUEMmVppk6L8iaYBqke7X9mOPNvEPFXbOIwktRFNaYnVpIUFQOpBgd9Ix7v4I4McrkaFJhDhdTzc629TSeuokfIYvG09uhB+FZGBpzsO8H33/n9MVHxuozVehkBJUn8RmAN/KQ+lP9T7ewOLXxHi9GglWpUcKKS6mneOg6kkQOptij+HuJKlHM5jMMqZzMv8JPwJp9CAi6hVm9rx2wjhoi3fPvYXVcQ+Kc2EZ/KCqkqilIHIyNIuVBlY2FuePO/EGTalUAYANF425fyOLzxNAoUM1MkwSANVynqMkmQpJi/wBCTio+LXc1AHkxIBMXACgd59PP+uPL7DJ3Sv1+pdkHhlv4pBIGpCskxuy7d5x6InBqOiGQB9IMFVAEASxYg6p1To79sec+GtHnjW2kaWg9wJAHcxA6mBzx6V/zQvQErpVaelSbktsQDMaYU3K8ovi/aLxnqvbjz8vmKykcU4LSn+GwgekuJCsx56T8KzIwXwbjz5FzTzNMtICawx+ATdSLMQW3BtBG98G5rJkPqSyM0Q4k8pZhsDf+mM8Z+RUKqCW0KC5QQEYqgVFJFwTqYyJsIgDFaMtUXd7GfCJ85nqtTQtLStHSWNSwlNcmbbAAGOvPpXKiwh8tPS352AJAJixAkbj7cxhZSq1FVlps2j8ynsTy9zNsMstmTVpkXAECJnYfLcx7ScI4uCxsHcFp5ohSsAyRFr2nY8h+uJskzLqVTZhBI3MEmxgkLuDEHe/LEdRArKdpWTYwDBsJ52374KymVNMJVdCyHkGCzzG4P1Aw8qmn8GsQ5gClpZwKii4QmVuDvIPWfpjMTVKBrKzPK0hCgLczYgbbwJNuWMwsakf5b/K/4GF/EHSpWXy00woBA2LSbjnBtvzn2wCymZ29rfp74Iy+YUOWca12iSAYItO8HtguvVLUyTRCy0agTIYBdQg7SbxsNRGOnKFFVwQCNuX798S1vcQb2ixgb9N8bepPITMz1/lyxwlMyJBueXPljXMHUAoAIgkc8SNWOBqlFQoKvvygg9x8u5xEbd8ZsqqtlZIIq17Yung6ulZEp+Xrqh/SLmfTYEbaLbmwtiqZZBp23398NfCnHDkK5qq2yn0z8WxAI5iRESDc3GOaSVXwmm5abiuhXJz5cU3c+ezBFBLEhiVAAANiByG2PSeOeLc3ltAGtKtW/lNDvckQByaV6fmAxWf+G3G6GVq1czV11c05KUqaAepnkkk/l1MQO1+WLdmfBT00TOVagbNM2qo0yqltkWbBFU78/bBrq0VJN46e9iOL5FefypqgZjiFVT/EXy8uCSqXDtqkyzFTpuCBqPyE8NsK1fMBkJeorsmomE9JBiPisRfoLCDhxxfJiorFnDVQfMW2mKYsbe+mxsB7nCLMGoMwlalU8s1GhJEMJW5gDa8ixF+cY46XbLzWrpb35/PoZxuhdkayKGZ1Dl1CBQR6YI2tBOlQdXOcVzxGzNXOtpbreL3ET2xeRwxq7mpoCIhCElGABi5idxBJAtioeJlR2estTVNY0wNzpRFCtPchvkB8+igoqo5L3+gr5gvhvILWrimz6ZBgzHqj0wYsZjHpfBqozAo1mYlmQHQwDSTMwBAVbG/SeuPMOA1kTMU2qAFATqB22MfeMeh8ArjL0qBRQxFPVUcHX5cJcAixBMSD8HOxAxu2K9vP8Mw847xijQ1OWAzDAjSwKBdJiRrABJKDbkLdcUfOlqqhBT0eZUNTRbfSoW529ABPQltr4Z8WzTgU/OJZqg1BdN5W6i9tJaGmOXzxDkcz5eYhJNYgg6QGkkgwW2EWJvcnHPKrKK8C/P8Af13+hooriZY0syFJ8uKZm46wee8SY7YgzLqGUrIkEGF5kW3N7MBPtvhz4qo1BmKGsBQ00xfUAS1ybASS08xgKrk2dpINySuhRJgxPp+0HfFqVTUozb3X7Gtmwtq1GX1jdGDXjeQI72It79Diycc4qKygKvpT4dBlb7z1j0i/X6o89VhNK1Nd72i5F7g3t25nBXBMscwqr5gHpK6diAvUxvcd4nocGtGDSqS/iBhgSq1J6ZUvUJUrH5QN7WgRa3TnjMWTgfAA9HVqcBmg6TtFrAXLTbfbryzHnP8A1GFKTiuvRjKLsedLlQigvKsHIiTq+QKx6SCCdUzaBjurmX0Aa28s2KiFB9WoBgN4MmTMWjEWZrvVjUZPU7/Mm+BhU67Y99u+xMI9Ecwd9p2n+337YPoZXznJAWmLn1SF9pJ2mBc8xzwsWpHX3nl/tOD6Gdenp0qLSYYAmTG4i4kC0YlJchIatD1G1txYwL9zNu+OKtL1b25cv3zw/biVGplvKaiyVy160r8JDQDqaQCWExAMTvhdXyzKFVoM+pet4H0t+vTCuVnYyBgrKLEicDrquOu+373HLDZcqYKkEEDbltINu0jAdGnc9jgQluVS4Lt4R8Na6YrwdNIBCV9N4Lu2sRKi4N5EdCJuGY8YBcuKWpa1TWqgwSpBSQWJ2Gq/sV2uBQ/DHHmyupVZ0kBoA1anU2G40qZubn0xzs54BUy7VK7VHKwodSaYIBJ2ImAAQgkgybGOelBPK3asRknfJxxXiK06tPzk0jSQxpn0kNqDKVIPqhid423tE3jDMMPhACgEadMvpIkMJiFMXHblgvjf/VBB5qyIcwygOwAkSLggkECSLMMVyrk6zu9QEwlyTIZt4juSI68sedoparSWUw+QzzC1vwNes7sr0xAmwcsC2og8wDcHmfYYr/HKFKtkZp6gaCpHpsym8bzqUMxkg7sbYZ1qX4jLZnTWcGPgPqDM7hVg9y0Dv1th74h8H6KR0kqHVl2ACSBrL3E3+HspGOmmniVsX/G4tzxjF5zPFWCoq00GhSARqFgN9AFhzAvc4oy7YtPh7NaSHKa+oUEloJsb22/YnFe1wTSbV7Dm+KJVBpeZVB9J0orzoAKiBfaCIEiwjYRhlwLi60tR0w4HpOgwJ6Ko3gsJ2tzjEdfINUzJVQZC7nUYMg2JG8OLe+Gj8HHlgLqqGAYkTEWtPURtYk72xxVZrQlNb/T39Q+Qo8Q1/wARSZQhJU6lcDfmSVnUCQCNsJqHiCsg0ukwunaLX+IRc3MbRixcPzNWgrh1gMQqrcnUYgmeQBN5HIc8OM8qhlNRhe4K2ACgRZjF9JsOu+2BGrClanKN1x+TLJ5xTzqmNRMb9T3H1/e+GHCKI8xWSvSprBaoXYhUuQBG7MRfSO82nBWdy1J60CEuqnSoI33KgRO089/YRVfDDMx0NTYwXKqQhABkxMrOm8Tz3x3qcZLe1wWDfEnH0NNaVKo5pqiQyEiTFw0gRE7RMxe2MxTihvAMDftyE41itLs8KcbI1yZanOfrjkrjTPaBON6/n7fv3xSwpPRo6rAiwJuQAIB689oHMnE1GqRcibc++BZnngnLrykAEHfb2+sYSXzCMuG5dXBIiVOxmSpN+1t5A64atmkCDSpYIQVVjsYM+kXtbY303jGuCcGqsrVKVNmVQxOne0TbnY8h9pwLQplyCCFJna3tz52xyyT1X4GTJMsGDC42sTEGZ5m3LY7464ZlBr3gG09iYO3YnG1y8zBidxyP974tPhvgDuNrjY4ptlFoYEeZ4X6g1MSCbCVLW7D36dd4ODMnk6mpqZpvSpOAGvYLqWRBBJDEARIhiL4t/GfC7hAyrJIAjvJ/rgTKZU5dgtSoSpMOZLKgIJbUCCLk3i8jucFAqZATWyihQFBVbA99Qgm8BjpNg1hA5EYJ4rkmqylMynr0TpHwlTpYHozMRM3WO2L34a4Ei05JSpTIlSFMqY02LDVdZkm5nFTJrLUbQyUqXmMociD2sywCSVAne+/Ln7T2dpaonOmJuA5F14jlqasDJaq6CwCU5CczPqIYSN1PScXDx1mi5TLqF1MJJYSFk6dheYY+0gm2I/DpZczmqteAxNOlTkEzSVAZU2lS7sTHQ9MUzxTRY5pGR9bhrFUi129Xz5zO+HnVjTpd3F3b9/8AQtru55lxLKeTXq0jvTdlt2Jjftht4bz/AJYNMCWq2VhupB9QuNisbG1+uIvFVapVzDVaihWcCQFgekabddhfBnhPJJmFqZd1JJOpW1QEYgLPvIH6c8WrNOnnOxVF1qZZKWWpnUpZnVwYMx6pBsSV0zYkW3gjCrL8RqVHKpTDSYmGAZgdw1rRIiRY7bYd8Fyz06arWDGurMjUysg6W0tUDEwNXp9QB+IxN8c8Yyh8hSyeXoqfCWJLA+oRYbzaRIg2GPPruVNK+7x1tv6+/lrXEPE6tSnBYBtAsf8AAdQiY6Ad+Q7YQcT4i3m+ipMbc46QL3+vLB/iBy4X0BbG4Jgz25Rcx32wsyFGHBpyCCLj6GD0JPTFezxWnVLczZLwjjCUaVamUk1CAN5iLkyNhvG5J5DdvSzVOnR1U/U1QeublQEA02HwmJN8Kc62uW0KwVT+XaW7b/PvhhwSmatalT0qiqo1MQCSRczqbuCVMfDsMUXZ41Xfa7yK3ZXFPibhD5fRUbRFYHZtR/KwbeRI69DjMMfFucLRlvM8ymoinUdAp9JF5BIMDWto3643jvelOyNG7V2UwNjpu2NsBpi0g3+0R9/pjhcYBJS3nBnD889FlemYZZ5A7ggjuCDGBWSPbkbfy5/PEgplTccgd+R2OAzFm4H4pqUEZFYlR6kUGArfObbSDuMCUOKsWZju3Sw+mFlNZ7fu+JqSAd8SxsFIsGRrBokT++18ep+ATt6SB3Ij73x5Fk81pj+WLfwLxEaZAm5t2H9++EbsXWx7pmKasvLtjzTxFkalBzU1jeQACB8wd943HPfbFnq5lxogwpAKncGdx7x/XHCcQp1V8sqKhBYMr2kjeLbzb2OHck30E2RB4Q4pmHXRUpkiNStcAJA0gE/FzuTy9sD8Z4CG11GeWJGosCwIE2I1CVG8ACcaz3Ff4aaEZAXKhOZBH/bMC5gz9sd0GFUFwSrAyTJ9pEqdttptiFXtMXLupL3+xO6dtRSOJ5SopFNKZKpJ1sLosAxFyCCRB78pxLwfJMulQYDLJYTLE7wQCDJAGwsRfbDjxBxdtDooq1CvoghSpMeomDdTKi9pHYz5+vF6j1CXmaYIuxBAtIQ0wQDJm9jb5xfY4p6d11FTYD4rpQBVFJtGqAS879BchZUwbC+AfBHGRlM7TqlC6H0soaCdW1+zaT8sWHxHWOZypRFVCqrC6osjToUadPObEXG2KBQq6SGsYIN9jBm/bHbRbtf5jacWPoDxPxZFcwGaYltPoUDSRLAH4tXI8gcVKtxhqz6ig0zCk6gWkRz2mN/fab8UMk2ZpJBpojQRTBOr1ANPeAQYnlucTVeDpTKso1QI0abxG55zedulseXVfeSbas/fvkZNpEqZNIYMCQ1gDbSbwZN9Nth99sVTOoxVmAimtrCBBK2m2q4B58tsXOvmqJpCiYLaZcg6SBeAS03nTtE7zvhVxvgrGmzr6dIJX2EzaykAbfW9sJFOlUs309+f4GvqRWPJJphhCkSSJ02gED/NtHy74hp5vy3d11U6hA8soSLz6rC82A+Zx1l6r1D5bPtbaxgEzIPxfrfriOtw9tYUAlid/ftyHvjtjLQ8snpugKqxY/xH+stE3NibCfvjMa4pRemSCskAbXtJuY+mMx0RTmr3MlYFyQpmSzaGADKQPzDVvuInT+5wPAkyRM7gWN9wIED6Y58ywAAtzIuQevbGU4+uLgC8rTETue+wuN8GeWNOrV6ZhRccoaAdhuJ5n7rnsx7GMNc/xupWFNXYt5Y0gkkwPY7YRq5gNMuwJsZG4IPSf0vjsNO2JstVBB2M7giwM7gbfPcYhquqtbbE7tsJJqIiJwfw7MFWDAwRf54Vo5PUjqBsMEebFgZvjPoMmexeHvEhr0WWvUpgqqw5J+G0lmuPiMQRgzwstA1KjIWdtTDSu3p3u24MAyLfCPzDHj2Qz7JrC/nGk2nmP129iRiweHOKii/qDhBABVmOg6iZ0mRoiSQIMwRzwackmlIWS5Lpm2WrmWlwdJAAU2WFPISPz9d52x1RLamUal1CGcjUqweeo7ki3a/I45o5igXrvRPmhiukiNwgv1BksD7Y0a1VE1azJs1tUm5BiTc+2I1NMZ65LkdPw2Q5r8Mp7IwDutyrRvYk6ZsesRt2xQ87SXyqXlgTeQDc7zeLwwNz88E0gxqhpJ1IxEydXqU8+dyfnfEK1jTbUNQUmqsaZ0nXyHcLPa/M4uqqlFJRJac5YNSypZtUErqAJF73Njc7/wA8ed8aynk5ipTPJpHsbj7HHodGr5LNFwPVcQSTNjaxsRO+2Kh41petKl5MqQVg2gieUnUfpg/DJK24ydx/4FzXmUTTaIQkaovESBtMWJ+WGdeiz+VRWofiJ5kKALgExIM7cut8eccLztSmx8okMwgQBOx6i4ubYvHB/Eqyz6VLONRYiCJgFe4BW3K+OGt2e1R1BkWNnRFVWCHSR6mHqLEiWO31AvboMScUNNqLa2ZZB6/CNz9BG1574refZmAZ1aWBICyRAg6idrEzfoOmMzHGz5GhQ8kaQWhpnuTtA27/AE5tHeW09ffoMsCzjHEqdRpohhbSDt7fc74VZzN1WPokaQoBUE7f9w3Yk6p9sdZbLLUbSahUJziZk7D5Tv2wy/BS0USFpiWX1G97NJ+EwDHPfvjrfd0rR6dTSzgX0OHMGOrSxYwZMaiJmSehBHc9bYzDPOcJdkR9UIbamggHlzJvJgsB9xjMTU3PN/X9iNWKMq4xQcdH2xu+PVFOl7/b/bEwSFk/uZj9P0wOo++JDMEGTbCsyJFaL9LW/d8EUnGzQQdx7dO+BGUjaw5zjPr3wGrjDSnUAnQImxnaCIuDielk2eDIAnSBz37x15nCuk3LfDDK1CBHeB3P75YjJNbGQTWyL0GioukxIO4N+ot9D0xZuA5/SPgkAEsV+KDG8m6z02nnis0w4HrYqp3WN4MXXYHmPljKMoZRyG6rtvznfkdv0xzT1PN8roNg9E4GV0lpBBJMBtiRM9YuAQLWMTgjiOeVFZUfUxhQCLT06g259cUfK+InQhQACD8SkgEC3yJBMn+uHtLPUy5iNMWBF37xAM72xyRp1HK03gZyXBlPNOHETpLBjJnTr1AAdAdSnbucT5h4pa7D+OQRE/8AulDAPOL3xzk8qfwx0lCWQsVbmzLNj127dsTK61aNUFCis1UXF5JLW0ySbrz9jjt72MVaH1J6W9xW6KabOVYXMWEb2gntuI+vJR4oqpWoEJOtTqiCIHSZuYn6jphzW40DSUrS1zTXUAeeg7WgFYmZxVnqLVqH8v8AipsxB23OrfpG/wBcKpznLVLgNklgrNJiLgwRsRyxZuHE1FSpUnQpClhBIAERpNomd9554ruapAVHC3WbXH8rYmyWZdTpQzzje4O/uMdtSOuOAItub4g1VjSGr1EKl4MTAm8/ICIFojAVWh5QMmdO8T/PsMdcP4n+cU9LQZIMn8wJiBNp5d8A5ti15EKZvA36Ce4xy06eh2WF+SscZYR4aoK0vUACsGJY6vygem1ue257QJLzGbV2CoxIVQulliCTvaREz8XaZmMJRXLIqaiRvo3AIkAEDmd5w5ogJTIWJFiVUgMSLAm1x3M89owtSL1XZJMMHGlp6SmoLHpMyRtzPqE32aL9oxmAclTMoSCFWbn1EkgiIFztz6YzHO9McL1DcpoaB2xLlqwBv+7YFx2h7Y9loRYDKXpuCL/pONVqpJtEiTP0/p98QFiOcGdsdUrdb4FgphtMQpMjrPb6X/tiFmWRB97Ec/vjkVpEbfv9MSCkCygEbgEdZOF23C5YNCpMRglCoFzaeXxAWvB5xy688PuJcSp0q70xlMqVQgAmlJiAf8Qk3xy3FFj05TJEdDQKn7tH0OJ675scse0uSUlF2eeP2JWzJIE7m5sJ26n97Ylak6rJ+EwNW8TyMbCfvg+rx5UYA5PJj3ox/wD1gil4m9MfhspHQUj/AOV79cK78ItFzl/F/b9muGvQNNlrNDC2rSWEbenT0iZ6/cWhxfyGUq/mqDdGX0xt6ZAtHX+uGb5+mFDfhcpeJ/gxE8z/ABJj5YBfjSgwcnlB/oP/AJ4jGEW36YLWn/g/t+x5R8aZZaQXy3LSSCqKAJ92G21tgBiTIcapLQqHzYVmOlTuPQAAYMSNMTufnirPx+mCf+jyn/wP/niNeOUjJ/CZYcrax+j4z7NFrZ58iLq1F/B/b9lhz2dShTp+tG9AsJ1ExAhRYEA84GKvmqjVmJqSAD6UETMWk9P9sPcgq1KRrUsvlS6tpNM+Zq2sRLkEcrxzwOmYpF1RqOXFSo4UgGo2mTzYNAM8l+owYQ0cZ64JT7RKO8H9v2I+JIhQFBBG4mbGIJueo++F9NypBG4vi5r4X8zzfLKH1NC3kAFhve0qbnpGKZRQltPOY++Oqm7o6E7pPqWaqFqjU8q4CwVEevSSZB5Ges74AztUajaRPuNt52g4L4dm6aawSSzRpWwuOZJF94gY7VmqWYk6tiYvA03+kH64hG6k1wVTu7AOTo62JSQC8LJ2v+Y9I6xhvneJJSWpTVVJUhVNyDYXM9h9Y5RitMhUnTIvHzAH85ONeYxJUmCd5MC3Yc5thpUdUrt4JbD7h/HNIJCg1Cbkki0X2i8/vfGYRB73X6D+U74zCvs1Nu9hbsgFA84+eMfLHlfDAU1EneL/AC6/cY7pBYG/8p/rjo1ltAsRJ3OJWp+m1v3a+GBpKxBU/Ik742MkAussApO89/pgag6BW2UNov1tthhwvINrQkmZECJsI+xmME+YlOQJ18+4jbba+N5LNnzEAEDWBsebDCylJpk6sEovJLxygTXqMok6+YtsIg/7YhZDuAbgBgSP6yR+mJeMZ9hVdZhdR7Yhpk7yI72wkL6VfoJ2SK7iC/4r0OKGdqUS2hmUWt/uNpwTS47XmPMeeUCZ+2IhU1PJEjTyiD+5ODKegwCI7iRgtJ8FI0abd3Fb9EdU+MZhjHm1GIuQOgE8x8sd1ePPIuRFux6zPP5jEqZY2KVTC7XBg+0/rjrMudPr9TQZYkm8Ryietydu+E0x6FHRpf4r+kKqnFq0gead9yo+50xHORg3zK2kzU9QvIVYuQALi+/L++Jsm1MFQwAA/MqAtteJkDncYLamjg6WpwbBSQrQYJ3HpMjmT7xONJ24BHstF/xX9IQvWrGnUBYkhk06VABktYhRflY4HyVKq2aplkOo1VY+nT+bUYAgRAJsLYs/4KmtEKaoUGSQpnQRIALDeTaw25mcF5TgeXkvTroVUqyGUBYxJEKSxB2BMTeY2wO9sng53RtGoo4X/lFOzGbrUszVakxUl25iDJI2Nj98BZTLMrsXRhCneRc2nv8AmPyxb6vAfSK/kVKgZ2krVQEiWsoI+IaZgyecRg/hvig5UD8Nll0CF0v/ABHLMOVrNKMbTvflikai04K0Kb7uN+i9CqcF4k1DzNazSqKYDIHUsu0ztvvcAxI6G5o0qlPXQp6Ci+sl5B/LKhrtJAJI6mwxaE8ZKlUPm8urMjH1qNMg8jbSdtiBz6QFfjbitGuyvQhdVL1qIANyVhfym5ki829xdN3LqPzKc+Xao50+o3PvGIqtI/mUg9I/Ttgxso7qWQEkfFA2WQLxtvjWTz1amQFqax/+tpYEdIPL2PPFUyUo5FbMRYH6YzDus1GuSWpCgREmmHIJM/l2XbkJxrDJiOJzl8451FoW0bDbmDImP8sYlp1fTLC0zfbvPbF9fwiqATVTpDqApv3O/wBcAcY8HBKWpqy04P5m9Ek2nVz6Af7c2p3+E6EyucQralU6CAGmAoNtjHyg+3vjl1VwPLGqLQfiJ3+HaRI2nDPP8GXKimc06HX8HlkzFiWJsQm0wee1sG01pMukNSNIgzcEnoZJ9/tg7CyqWK1nsswX1LoB9UmZnpEzucB5bLsKlIzILr9JH1xdOGOjJKsQquVOq+ojmSwt7/LlgrM10VJLC9l0yZnb4f12wHNpEK0rwljhlCzmtszUVCJLmBO55ffG1eqTpKoSTEaRM9hiy187lggDSG/My01Ygg7Sdjy/TrhbRzdIvr01BMO35lsRJAiykAyRcTIjDQl4VjgPZl/txXyXoLszQNKoFqKU6j4enQxJxgzLTYyvIHf7YdJmFrvUVgZqqArFSVUgiG2mBe25+eJf/wANRiFTN02qN8A0suq07yenTA1pfEWjTlbHViqlxKf/AG1kD2n64kbPKeZ++AMzwrMUjDU3tNmFrEiZjaQd8CioOdu3L64oop7GcmtxwmdWRqEjvgpl/MrKV6RtPv8A1whW/P74KoabhmYdgNj3JnGaMmMfxhFtKyecn9JjBXDOIusKFUB2AJ0idxMHf9nCWvTC2FUm+xX+c/oMTZInzU9c+ocj1t7fPCSS0slXdqU/J+g3yniPMUiVV5A1hVcalEyOx57TG2Osn4xcPFVER1vZRDHkYJImJHsYxVc5miHYah8RtB6nAeaqu0aoAm0D9nBVGLWUGjVlGnFJ8Iu3FuP/AIo/x1aoOWk6Y/8AiPtgI0kYhUoOBzk6tjNyyW+UYU0KpBtFtt/54KTiNTeSR0MH5bY2i2xVSD+HquXqMSXWm4KuAbkbiCTcqdJ2m2FGZywd9Uabbg7kWn+c4mrcQLEEi45cj8jbE9TihYQUSeoBn6z+5wbPc11sLczlHpzDlhadJ1ch1HW23LGYeZbO0rai6HqQCPba/vjWBd9A46kGZ4jTqV9VRWYsR66xDBQCDKhYCtaYEDlhvxTxQcywXSCKZJUqylmFhJWbN9r4r3D8uW0gqh/MpuFb3AgwY54ZGapKPSCQZJGnT7WMwR9sCQYI78QVKx8pqyBgF0U20kAIOR/wte439wAcL8vSJ9NOle/qWIueZa4i+2Lp4SztR2qUK2gURYB2B32KdPY26Xx1xrwg4dRlqieUxltbMDIPUAg263xrsOLlfyp1LFVm0DZKSqCW7kke/Of03wytlzrJy70xBFNzVYkuNgygQJuehgi8WFaqadZ0SGFMwu0NAgkKrSBJMbyImNsMcplqsF/LOopDadIUL0ILSY3BHfridTCd2LOKdOWlcMW8VGlKbol2YAbRIsSTzNyYtvPLA9eKU1Fuz6kBLGwAKm0W3I1He3vhnw7gzvRd4LLdwochag1Ry5i8Ne5G+J6NAUix9T1TZaT6dZJEknV6ZEESszBIwIy0pLcalHwK+ML0Ispw8vTRqbLT00wWqBjHmmSyGDuoZST1bniweHKRUKdWW80AnUbhlESSsDSwBMkdp64S1uMtWq/hPIpipq1KKbFYbc+pGMvG/tfAvGOOGk9fL1WXUIH8MSs8w084t13wk1KT2M5JKw647Ty/E200WqCoD8WhwjgSSoJ9IMXBIvAwqqcBpKVpuJeNgbyBy+nLriLhKPmSzU2FNTf0M9yL6QGFza+46nBuYTzDqqNpzHwlwALWgFYgQRvPbGzHCYultC3J+H6NcO1MpTVFGzOTqJgAi5PaB+mFOeyLUyuuNUfCSFYweYN5grI6zi1njLUDWAWajiIpqQ4Nr2BHwz7XvOKo3Dqr6iEMzJYwQefxM0Fp6E4rTlJ7sWSaVrf0C0aJckksohjcG5Ck2g9Y5c8RcFdjWp6p+LDPJ5JoktUR+bQAflvzwXTy9NX1EQ0zqnt9O+HnPwtfI4qzvCSXR+gszlWnTWKZmpUY6o3HX2vbC1FDuBMHkDse3vgnLvWYvoRSJuWAvcwJONVuH1Ha6aY/ykfZv64pHCsPSailc24ZCVkSOWl9+gtB+eOCzc5kcoA/XbDOhxFJ0ZhNbTY0/UVEbdZ52PPDrKeHKOZUvlqrubyukSI7VB/PC67bo7VSU8wf7KwuZiDoUj99LTjT15/LHz2xbqfCMulNFc6a7TA1LrseYQshEQfn8hviHB1pQXGsvcFtPysAPvhHWiuB12aT5KoM0Qtyd7XBH0NsZh7xbha/h1qqYIOkgCbHaI9jjMNGSkriThKLsJctQemFRKvq+ILG20+qDB5XxZAQ4IIJAAM9J2m1msR3jCamRl3c6m8uRMgtFtpve8zjvKeIVpM7oxIYaiukCSCR+l/nOM7vYKajudNw8PSOuIElmEFp/JoI27kzM4I4dx7NZWktOgPM1m5Zi5U7wJOnTGxFjG0zgHI5qtWYsgNIGwAJEg3a/cgX+4ucNcirM2ipT0qQQSSCTPK24nnaNxgXaWTW1ENTjVaqVGbCsiSQqESWIAGsTuIjoZw1yPhzM1AtZc5CP6iVDSSQLFQdNu5tfCjMUPJYA0fMU21bm/8AiEb2353+TBcyrzSQOirBUQyqZ0j0wQLi0Ed+uJVYtpacfceFlhkHiOl+CrKlKqXL04NMwSANgo3AiSFkiQeuI+HZevVqrpo08sCVMpTOqABZVi86eh5nB+U8miwq6ngmWHmMAYiZAIuRbnvscWHiPGVoAVXpslNgCUIUgiNjcAkdN8LfQkt2Npb8gQcNy2aes2gisoChyjIUKjpaTBAPO24xWh4T8oBajyfNBDAAW/NEk+ohZHseWLbU46Kyt+HCBmEKzD4Z5xzjpbnvEGseJPMru6CnqanT1DUDpYCPMCLAkiVM3tqAwkXU1aU7INSEbauQkHyv/QdAgMFvT8RIuwCga55jrgN4NRhUpPVSpAljz1AHXplYtItEgRGEn4CqtD1VG8sU9SqUOoHcooMtpPUCOsXw38IZOtVpl6jMqUfSmwYkxYys6Pne2LTg1Fu5C7eDvi1JKdcTUVfTCgsZvbUZPX92wIadfzhDI6AG4K7dCbsDcC/XBnEK9GtmHp1EAZQAj/FrsCQR2Jjed8FcIyQpo+pW1LpiSskbGDI1KN73/mtPEbve3JrJrOwn4nm61EKz0hpYTIYwLm1xuIwsfxH0pmf836enHouRqU3CoXV1iXV1vPQEmLHnHPCXNeHQKnppU4B9LBEiO5Aw8ZrmJzzpxWYZEXCeLJUOjywrG9o9RPtA1c++Ic9+KkrTpwpsIILfrY/LFg4pkgian2WJ1RAtcj5zbvhRR46khyDIsGm+m1iPrzJFt+TKXKQNKUvGIMpR0NDKykAh9QJW8RcXXrN8Wunx+llsu6UI1sPUFDekdtV7jcnEPGqbwNKh1czc9Rv0++FD1nUhSijpG+/KL/bDOWvJWNXupbGcOqSfxI1aqZmWErz3/tcb4a5jihqLrF5HM7W7/SMQUM4cvSMwLzHNieu0Y5XO03UjSFnfTaCe3LCTWrNi1LtMY3u9/U34W8RrTBp5gaqbbneDuJHSR+mMwqzXDp8taVMlyCW6GNtuoE/OMZi2mDySVSa2YbVy506HLyblBCyCbEk/lEdPnjqhlEUzqso/w79pY+9gcGpkyVADMqi5FLSCZ5Enbb741nOHekCnTpof8VRixH+UXGq2E1cXKaebAuQetWfUp8mkvNvsTEHvG2HtRAwQ0Xeo1hJA0uBvAAJkz2HcYqFZQx9VQmPVYWHU3Mkk3iP64bcB4kmXqCpXVmEQhUx6iRqlTAkzMkiMaccXRoTzkePQLeVUIKhgZDC+jawMRsNxMEGBONVqIRHZQACQR1ifuel8MgutQrs7jUWBcAQSTAtzAt9cB+JMoRAAkK9x1AkX+cY5J1XqUX1OmNNaXJFVzeWVn1klZDFoHqU76z1URcbd727yWXrVDWp1atYhRBBJKsQf+6QQLEEbSDgilwxlrLUT1SNcTcqSZFzfb9BbDGgkVrCQVAF5IAt/L+WOzVg49ORNkeGNJ0GooBsSw6mSCBJEbWg9cXnwFUrF6nm30D0yDsxM3uGFhz9wLYRaaQGtmVNKgFtjAtEj5fTth1wxCvws6rFgtjBveREX6WtjnrrXBxWDpp4LTmuH03IfQsb7RJExtuLzHW+K9xjhL0orUqpDOppqL6dRBgknsTBi0DEK+I6tKqUZiVZTo1ASDEghragT6TPUEYmynGi9PynPqDnSY2AUkWxx01VpySe34KStJA2U4OtCgqRrYg/ESQWvJ5wCegkYxcnWUjSykOIZSpsbC3pkjeREQOWEOd41mDVNTKMKiqNLgANDTMnsdpFhBwyyfi2m9PVWGm59ME3B5W7Y7JKW5NOLwMavh5qYfyqguBp1yCtr+oSSOcEWxFnMwcpTIlqzwZCBjPuCCB9fbCo+NwDpRCE6tc/Sf54iqcV1Et5kNuOn2N8bxLcW0eBbxzxS2YUUyvpkHaGkHkRhd+BqsSzKAg67xy7e+I66qzMxld9UfWQd/wCnfkPlMoVqz8SgH1e9r9746LJK6OWUHKSGa58KvlEDy+Wkw4PVSAAD15HngtaWlQQdamwfc+zdGiJH8sLamWoqFVahLsslY/NyEmwG/vA6yDaFZaQEajq+JCJ2mSwtI9oK9b4SUbrAk6be4n8Q5glwvICfmf7R98DcNEk30kCQeXsfthtxTICr6qRDKGVTG6Agzq6iRZuckYHGUZXIVtACQDO88+skzt0xWM420gjC5ZcrxHLCmgM6gCdTgczsCBHPGYStlKy6WUgSPhmT3uYtzxmOd9ni3e/3OpVLYsX0cAogaUaosXPqBn5kT9MUnimVdqtSl8KLtpA1VBMADYRyufrhlwnj2ZzKN5Sr5in17BQh2gTO474FrHMUcwiOs63AQxY33nrHLDJSiwtxkg7N+E8zpXytPmJcNqWQI2mLt/M74WcIzlMoA9GrVqxYllje5kAEAzsZFiMOvEfiU0gEEa2g3MkLG4EEDnv98Ic49UFqhOh3VfL9MyDy1GFFpPP5Y0NUo+I0mlLA/wCE5vSnwCkA/pUc7ieQtJPLDrMMpJLzBuJjmN+vyx5omYrUqoarq1n4Wc6lB6j8rYsuY4siKCwerVHJZgztIHpBmdxzsDFp1aF2h6VZJNsLoKRIcNoklSCRpIsBa41Ly6ieeFWXrs1ZNNBgiF2M/GZuQQLfFcjmI98Lszx/MM1iKQmAiQpvcama423Me2HnhzxFVoU8w7nzKpAFNlAYKYPpLbgTpMCdhi6g0skXNPYHop5qhyKaGxplwGO8yxEQT/2gR0wPxHxPVRfL0FSQfVINpiVOx2N+uJVyOcqfDQaCoubWH3G+MreCK602q12poqrJBa6wOokEzAg9sZWv4gttLwlZyvEGFTVIv/jkx89x7jDPh3G2ZmRmA1woIte28ciLcscZXwrWJUnTpm/qO3OLHliVuDFqhVKiqUICkiCsE2JtMEG8dL4eeiRODqRLBlvENOm6UqlthqAUKvpC/DJOn0xB54W+I8ijAMczTNW/MQ07TBsetgMQ5Lg7U384sjhJLmVjUvQk9d2i1xiPifFywn8OEaxVhDe0yuxkcgYIvhIxSfhKubcXqK/mKZRivMb22xM/mUgutWAYalnmDzGG/D81UIHl02Y/mVlOmZmzavswxYXfJZgrTzQZHRbmWABO9xbSREexnDTqad1clGGLplU4Jmgah1iVgXgnSZkTF43GGVXIUq3ry9TQQJ0EGB9gQs/TtOLpwDguSUE0aa1JJBZvXaSNzaD0GE/inwdVNUVsmqqearpUAjmB35jEF2iEpW28yiTSzkqv4bQ8Vw1MEQtQGRPysV7b4Jq0xpFOmBUUSAbA/wCZb2M4jzNSokqwZGgh6YhlPIlQZEjmlu1rY5yNKCGouWFtwLMT0mwGKtXszXVyHh9NqNTXSJ2hlIkjsVIWVNv98NTVTTXr0YdRpJptMoQYB3uhF79I33cA6iyNYxM7Ejnfe04ruYAoVCtFf4jGQSYGkbrGzahMg/TC31u/JnDRlHKZw1izgOT/ANoJA/06iD1uPpjMOeGVaLUNVJNI/OgJ9BJn30ybfLGYKmLvkpvCuI1MvUFSmYMc9iOh7YsHEeKZjM+WiodRhgqg2a95N+4GF2ZzShaRXSCq7MA0WtbrIn54goU2TTWba7GTckyBbnbFnnJNK2B1wLw+/mK1eAWqAFWMs0GYjeSQB9BztZ/+IeYDrTVjpIIUAo1/YEfP/fHnvDMy/miprM0yGveArA87ATyw7/5+MwSzay42LEsYPSBYdRAGJVISck+hSElaxBRSiiy5ZlWNQIJWZ2gMLk9+Rx03EHqkGiiot/Ta55Gfc7Qfe9oM1XR9Ks8hZa/KfbeZtjH4gqKFpLLH4QCDBPYYNr7hvZ7h2dD1XVanlU0IAALeoWEudN+u3XFn8NcAoZX1CHcwdRuAIn0/Tfviv8LAzDEMigLupm5EG53idQ+eE+e8Q1UqOKbBUk6RvAiLco6fLCqLfhWBnJLxM9crZ1KS6qjKiyBJMX7nuMUfxH4pTNIaVOt5SE+okSWW0DcRcfpipLmGzE+fmNKiLQSSYtCiJ9yf1wXksnlzqKvW0qJY+UrQO51W9ow8aKjl7iOq5YSwO+F1VVpqZtjqifQscoicO6uYywUrTp1CHmWQAyTzbSdUmSbDr2xTalLKwADWgixCqF94Mn5WxDWoinoC1mUMfiZSAANtifp/LAdO73CqiXAxzdekqKKVLXpjy1MkAkm55kidjjisWpUnFVk1VJY659RgCBAMACL4G878pz56WRj9wb4kbhiVAv8A1QqwphagZADPWCSLfbDaOoHNcAhNakRrYzusG0fLfE1TNGofU0x2AwzyuTlfW1OsTuqukLG0anB7WwC3h+uCWKrTp6oUvUSDvAnVfCONykaiirHfBOIVcqxdW9DXNPkR17HlIxaD/wARMuBBSrMGQAsTyEzz68sVfNA0QErFaiMCIWWNPa4JUddh9sKszwumqa/P1TOnTSaCemo2nrifcRm7zFlJpeEsb5tn8x6dJQzH1U2JkXsVttvfb6Y7yORRdbNRIc7wSR/oj9IxXslx2pTUqSGtYtuP6/XBA8UNzEdY5/X+uH7uawgucHkb1XhqcAfFpN4IkHrtEX26YDrZuktRNfxAmD8iL/p9ML8zxCq6l7KJB2ntPTCli1VtizHoJJ+Qw0afUWdToWNqp1K1AlWUH1WuGO3cC8YzGuC1wv8ADhpHIrDd7HlP0xmOSrNqVnG5eFKMlcX1aiAk06LNOxZSR7++Acx5p+MNbqP33wV/zio0Dc4n83MgSUP1H6Y7ruO5y4lsxQmWc7AnD1Ioqq+kVGEFlUc+/P7YB/H1bzaxNxy+nXA5rudLPy9U84BH87YZpyFVo7FjpZOlGkqhI5lZieXU9sLhmqSwAgVtwbC3eNpAn6YYZSqTWg3LJJ3tewHsB+uFmfpUUYF9ZZvyqVgchy2tiUejLS2ujqnUrUQ06QXgalNwCRad9ht/mxxkeFqF11BJ3AvpA6kj9L8rYLzFFXlFpgGJXTMSBv8ApfAlHXV0UtJTSSWYz6itr+2GTuhHGzs8ktTLiiilXYKRJKqDq6+qfTPKO2OqebWrURUT07EsbsJkwJIEAxseWJF4lrbygFbeWuBsdpB543kgoqhEnUBBgfCNzvtc8r4HmbmyJ6NVTXdPzKSBJkQOk9sAZniaKzL8SzfYgnnHLfDQ8LoTqZSxMmSTJ9xiKlk6akNTpie/Q29o+WAnEbTMS5bQxJVD6bkdelgP7YnpeQIhTrtu2kn2vE32OGoywCnSugHfTf8Ar98BHLhCNM3FxEiPY27YOu4HCxLXcVAVVIqpu5UKbxuO45jnG04kyOZFBCS4gtcadjFtuoGI8jUWpXJ0rABDFRAFoAJ5zGGa5CnSbWikzdgTY7mRPPf64DtswrqiGnxVq3poIGMep2PL/Lv+mJm4fTEvV0s0RdVi07CN74qvEnTVrpBkvBmxJ3sATAj9cZk6OYqKfL1leZm3zJOD3fTAO+4auOM5maAYqyqfSCDA+gtbbACVMtNlWT1mB78sBZugTUA3mAAN4AjBw4RTS9WoVnZRv+l/lhmkuRVKUuEcVmpA2YhY2DEiew2GIMvUSnpcF5nkRAgjtc/LHGcWnIFEMe55z+mJjwtvoBNtrSNtzg4SyBtt4RZeHZ6nUQljsedyO57kdMbwryeVpEBYg8qgN/Y3vbGY8ydOmpO7aO2NSTXATw/ha05ZVLHrH7jBXmBlJ3HLp/fDfMsFolQLR9euK1muKog6nkBFv6Y646pMk7RRBnipI2I5yeX+2AdAeupJ3GqOgAsontGBHzDVG29h74dUai0aZZtzcWv0A+mLWcfMjdS8iR1cO1RY1EWFrELH0Jj74W5jhVSWZzqaxJEmPcxHa1sEtmCr3uQLqOu5+5j5YNz9R1pqYJBj0gx7z7HATaC7Mg4vmvL8tUMPMz0BkX+uAKtaoyfw507tp3DT1F4O/wA8DnLvWq/5mPOwAjn0uBhpQZcu12kNZv8ACD0tyi2GSUVbkVycnfgD4XmmCNoKhhckiTGrcdr3+uI8vmGTVUNi5kAe9zfl+uDsvklAqCm3rAlO66lInr0nEObhlYsCGMagR8EbAf5rwf6YN1cWzCa3FZAI+GT78t4t1xh4nTsSYI2A9r2jCEU2IsD8p3xG6EGCCD3xu7iHvZIb5ziZgaWseU32/vgU5esU1C6i0A7e45DAGHPC82VQML6DDjqu4PuL/fBa0rAFLW8k3BGbVpUXHxD339z/AGxOjlFdfjNNtSCZaPTqH1IP1xxnK4WChNPUJLKv5YO3zN8C0M0gqjT8JMHuCIPz54XfI22DWYoKWAJsDCqN2JNp6SCMZkS4chAUTZlmxImN+c9MGU6SpUUuQWQR2taT3grjrPcSkEqu19jEj3xtT2RtK3YLkpVXYG4JAYibD+84ANIkGo7Ek/D1N4+mHVNVC6W0mSTcWGok/TliDOGQVpwGWLDl88BSyM4YyIaYJNt8NuG59lDEwRJLDmbD7WwCM6SIbvf3x0siGUG45jef1GKSzuRjjYZ5lfVrpNIcA9f15/vrjMQmpADD4DYyNj+/0xmJ2HuWHjVZhlyQYPXFGB3xvGYNPk1Ua8AUes88ZWctWpAmRrFv9QxmMxn8Rl8AZwNQz3v6SfmYvgMVmNaqCxgaoE2F+WMxmMuQsN4N/wCnPP8A+xwJxJB/Ft8JgRaJgmw743jMBfEZ/CMMpQUTA2gD21qcBM5NR5My2k+2oWxmMxluZ7ChTBIvE4IcSGBvAJHvjMZinInBxw5ATBEgkYe5X4Dt8J5dNsZjMJUGpCeqg11V5CYHTGVaChKhAuCI7XxmMwwrQfUGzfmMAntpP9MdZ9ppNPQ43jMJyivDOWN45GLfTBTKJX5j7TjMZibKIG/BIWMr+uAcjUJZkN1vbGYzFIZTuQqYkSUVEe+/eMZjMZjB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7288" name="AutoShape 8" descr="data:image/jpeg;base64,/9j/4AAQSkZJRgABAQAAAQABAAD/2wCEAAkGBxQSEhUUExQWFhUXGB8bGRgYGBodHhodHxkbIB8fHB8bHSgiIBolHRgaITEhJSkrLi4uHx8zODMsNygtLisBCgoKDg0OGxAQGzglICQsLDQsNDI3NCw0LywsLCw0LCwsNCwsLCwsLywsLCwsLCwsLCw0LCwsLCwsLCwsLCwsLP/AABEIARMAtwMBIgACEQEDEQH/xAAcAAACAgMBAQAAAAAAAAAAAAAEBQMGAAECBwj/xABAEAACAQIEBAQEBAQEBQQDAAABAhEDIQAEEjEFQVFhBhMicTKBkaEUQrHwI8HR4VJygvEHFSRi0jNDkuIWU8L/xAAZAQADAQEBAAAAAAAAAAAAAAABAgMABAX/xAAxEQACAQMDAQYGAgEFAAAAAAAAAQIDESESMUFRBBMicbHwMmGBocHRQpFSBSNi4eL/2gAMAwEAAhEDEQA/APGvLhCSSCbAdQevbcYwLA3N4AvAm0yOwY/s47zZPpTUGA2ttz6bST/bG8sNR0aiA7ANEmehgbxvv0wLmNihK7gEzE2sIJm0GTEf1jDF+KGqAsN6UgXkbRqKkEA6YBO/OegpIphZuShBAEFWKmNmgggqST3EWIMVNx0AIBvaCbWNtrXvse0YIGEZfKtpqyB6bFSstOqJtcEHrbrOCeG6Gamq6tTEBpgjeJHaIN9owwo8XpMAfSG8ttQ0tLNYKNWq5Ig6jzDSt7qMopDBgDboY+8WP1wsx4pywgzinDfKzdWjcgSVmCSNOsH0yDYHFs8I+WyyKWmzMrByAjK6qZkETpKHVEgKcUyqGNQVHf1WuO22+LPTqNlqaNQ8xah+MnYagoIiYIJAMMI5XnE5T0yTGlSenJN/xUySUzksrlwY9UCI1OSlISIF/RE88WfwFw3VmsxUEMmVppk6L8iaYBqke7X9mOPNvEPFXbOIwktRFNaYnVpIUFQOpBgd9Ix7v4I4McrkaFJhDhdTzc629TSeuokfIYvG09uhB+FZGBpzsO8H33/n9MVHxuozVehkBJUn8RmAN/KQ+lP9T7ewOLXxHi9GglWpUcKKS6mneOg6kkQOptij+HuJKlHM5jMMqZzMv8JPwJp9CAi6hVm9rx2wjhoi3fPvYXVcQ+Kc2EZ/KCqkqilIHIyNIuVBlY2FuePO/EGTalUAYANF425fyOLzxNAoUM1MkwSANVynqMkmQpJi/wBCTio+LXc1AHkxIBMXACgd59PP+uPL7DJ3Sv1+pdkHhlv4pBIGpCskxuy7d5x6InBqOiGQB9IMFVAEASxYg6p1To79sec+GtHnjW2kaWg9wJAHcxA6mBzx6V/zQvQErpVaelSbktsQDMaYU3K8ovi/aLxnqvbjz8vmKykcU4LSn+GwgekuJCsx56T8KzIwXwbjz5FzTzNMtICawx+ATdSLMQW3BtBG98G5rJkPqSyM0Q4k8pZhsDf+mM8Z+RUKqCW0KC5QQEYqgVFJFwTqYyJsIgDFaMtUXd7GfCJ85nqtTQtLStHSWNSwlNcmbbAAGOvPpXKiwh8tPS352AJAJixAkbj7cxhZSq1FVlps2j8ynsTy9zNsMstmTVpkXAECJnYfLcx7ScI4uCxsHcFp5ohSsAyRFr2nY8h+uJskzLqVTZhBI3MEmxgkLuDEHe/LEdRArKdpWTYwDBsJ52374KymVNMJVdCyHkGCzzG4P1Aw8qmn8GsQ5gClpZwKii4QmVuDvIPWfpjMTVKBrKzPK0hCgLczYgbbwJNuWMwsakf5b/K/4GF/EHSpWXy00woBA2LSbjnBtvzn2wCymZ29rfp74Iy+YUOWca12iSAYItO8HtguvVLUyTRCy0agTIYBdQg7SbxsNRGOnKFFVwQCNuX798S1vcQb2ixgb9N8bepPITMz1/lyxwlMyJBueXPljXMHUAoAIgkc8SNWOBqlFQoKvvygg9x8u5xEbd8ZsqqtlZIIq17Yung6ulZEp+Xrqh/SLmfTYEbaLbmwtiqZZBp23398NfCnHDkK5qq2yn0z8WxAI5iRESDc3GOaSVXwmm5abiuhXJz5cU3c+ezBFBLEhiVAAANiByG2PSeOeLc3ltAGtKtW/lNDvckQByaV6fmAxWf+G3G6GVq1czV11c05KUqaAepnkkk/l1MQO1+WLdmfBT00TOVagbNM2qo0yqltkWbBFU78/bBrq0VJN46e9iOL5FefypqgZjiFVT/EXy8uCSqXDtqkyzFTpuCBqPyE8NsK1fMBkJeorsmomE9JBiPisRfoLCDhxxfJiorFnDVQfMW2mKYsbe+mxsB7nCLMGoMwlalU8s1GhJEMJW5gDa8ixF+cY46XbLzWrpb35/PoZxuhdkayKGZ1Dl1CBQR6YI2tBOlQdXOcVzxGzNXOtpbreL3ET2xeRwxq7mpoCIhCElGABi5idxBJAtioeJlR2estTVNY0wNzpRFCtPchvkB8+igoqo5L3+gr5gvhvILWrimz6ZBgzHqj0wYsZjHpfBqozAo1mYlmQHQwDSTMwBAVbG/SeuPMOA1kTMU2qAFATqB22MfeMeh8ArjL0qBRQxFPVUcHX5cJcAixBMSD8HOxAxu2K9vP8Mw847xijQ1OWAzDAjSwKBdJiRrABJKDbkLdcUfOlqqhBT0eZUNTRbfSoW529ABPQltr4Z8WzTgU/OJZqg1BdN5W6i9tJaGmOXzxDkcz5eYhJNYgg6QGkkgwW2EWJvcnHPKrKK8C/P8Af13+hooriZY0syFJ8uKZm46wee8SY7YgzLqGUrIkEGF5kW3N7MBPtvhz4qo1BmKGsBQ00xfUAS1ybASS08xgKrk2dpINySuhRJgxPp+0HfFqVTUozb3X7Gtmwtq1GX1jdGDXjeQI72It79Diycc4qKygKvpT4dBlb7z1j0i/X6o89VhNK1Nd72i5F7g3t25nBXBMscwqr5gHpK6diAvUxvcd4nocGtGDSqS/iBhgSq1J6ZUvUJUrH5QN7WgRa3TnjMWTgfAA9HVqcBmg6TtFrAXLTbfbryzHnP8A1GFKTiuvRjKLsedLlQigvKsHIiTq+QKx6SCCdUzaBjurmX0Aa28s2KiFB9WoBgN4MmTMWjEWZrvVjUZPU7/Mm+BhU67Y99u+xMI9Ecwd9p2n+337YPoZXznJAWmLn1SF9pJ2mBc8xzwsWpHX3nl/tOD6Gdenp0qLSYYAmTG4i4kC0YlJchIatD1G1txYwL9zNu+OKtL1b25cv3zw/biVGplvKaiyVy160r8JDQDqaQCWExAMTvhdXyzKFVoM+pet4H0t+vTCuVnYyBgrKLEicDrquOu+373HLDZcqYKkEEDbltINu0jAdGnc9jgQluVS4Lt4R8Na6YrwdNIBCV9N4Lu2sRKi4N5EdCJuGY8YBcuKWpa1TWqgwSpBSQWJ2Gq/sV2uBQ/DHHmyupVZ0kBoA1anU2G40qZubn0xzs54BUy7VK7VHKwodSaYIBJ2ImAAQgkgybGOelBPK3asRknfJxxXiK06tPzk0jSQxpn0kNqDKVIPqhid423tE3jDMMPhACgEadMvpIkMJiFMXHblgvjf/VBB5qyIcwygOwAkSLggkECSLMMVyrk6zu9QEwlyTIZt4juSI68sedoparSWUw+QzzC1vwNes7sr0xAmwcsC2og8wDcHmfYYr/HKFKtkZp6gaCpHpsym8bzqUMxkg7sbYZ1qX4jLZnTWcGPgPqDM7hVg9y0Dv1th74h8H6KR0kqHVl2ACSBrL3E3+HspGOmmniVsX/G4tzxjF5zPFWCoq00GhSARqFgN9AFhzAvc4oy7YtPh7NaSHKa+oUEloJsb22/YnFe1wTSbV7Dm+KJVBpeZVB9J0orzoAKiBfaCIEiwjYRhlwLi60tR0w4HpOgwJ6Ko3gsJ2tzjEdfINUzJVQZC7nUYMg2JG8OLe+Gj8HHlgLqqGAYkTEWtPURtYk72xxVZrQlNb/T39Q+Qo8Q1/wARSZQhJU6lcDfmSVnUCQCNsJqHiCsg0ukwunaLX+IRc3MbRixcPzNWgrh1gMQqrcnUYgmeQBN5HIc8OM8qhlNRhe4K2ACgRZjF9JsOu+2BGrClanKN1x+TLJ5xTzqmNRMb9T3H1/e+GHCKI8xWSvSprBaoXYhUuQBG7MRfSO82nBWdy1J60CEuqnSoI33KgRO089/YRVfDDMx0NTYwXKqQhABkxMrOm8Tz3x3qcZLe1wWDfEnH0NNaVKo5pqiQyEiTFw0gRE7RMxe2MxTihvAMDftyE41itLs8KcbI1yZanOfrjkrjTPaBON6/n7fv3xSwpPRo6rAiwJuQAIB689oHMnE1GqRcibc++BZnngnLrykAEHfb2+sYSXzCMuG5dXBIiVOxmSpN+1t5A64atmkCDSpYIQVVjsYM+kXtbY303jGuCcGqsrVKVNmVQxOne0TbnY8h9pwLQplyCCFJna3tz52xyyT1X4GTJMsGDC42sTEGZ5m3LY7464ZlBr3gG09iYO3YnG1y8zBidxyP974tPhvgDuNrjY4ptlFoYEeZ4X6g1MSCbCVLW7D36dd4ODMnk6mpqZpvSpOAGvYLqWRBBJDEARIhiL4t/GfC7hAyrJIAjvJ/rgTKZU5dgtSoSpMOZLKgIJbUCCLk3i8jucFAqZATWyihQFBVbA99Qgm8BjpNg1hA5EYJ4rkmqylMynr0TpHwlTpYHozMRM3WO2L34a4Ei05JSpTIlSFMqY02LDVdZkm5nFTJrLUbQyUqXmMociD2sywCSVAne+/Ln7T2dpaonOmJuA5F14jlqasDJaq6CwCU5CczPqIYSN1PScXDx1mi5TLqF1MJJYSFk6dheYY+0gm2I/DpZczmqteAxNOlTkEzSVAZU2lS7sTHQ9MUzxTRY5pGR9bhrFUi129Xz5zO+HnVjTpd3F3b9/8AQtru55lxLKeTXq0jvTdlt2Jjftht4bz/AJYNMCWq2VhupB9QuNisbG1+uIvFVapVzDVaihWcCQFgekabddhfBnhPJJmFqZd1JJOpW1QEYgLPvIH6c8WrNOnnOxVF1qZZKWWpnUpZnVwYMx6pBsSV0zYkW3gjCrL8RqVHKpTDSYmGAZgdw1rRIiRY7bYd8Fyz06arWDGurMjUysg6W0tUDEwNXp9QB+IxN8c8Yyh8hSyeXoqfCWJLA+oRYbzaRIg2GPPruVNK+7x1tv6+/lrXEPE6tSnBYBtAsf8AAdQiY6Ad+Q7YQcT4i3m+ipMbc46QL3+vLB/iBy4X0BbG4Jgz25Rcx32wsyFGHBpyCCLj6GD0JPTFezxWnVLczZLwjjCUaVamUk1CAN5iLkyNhvG5J5DdvSzVOnR1U/U1QeublQEA02HwmJN8Kc62uW0KwVT+XaW7b/PvhhwSmatalT0qiqo1MQCSRczqbuCVMfDsMUXZ41Xfa7yK3ZXFPibhD5fRUbRFYHZtR/KwbeRI69DjMMfFucLRlvM8ymoinUdAp9JF5BIMDWto3643jvelOyNG7V2UwNjpu2NsBpi0g3+0R9/pjhcYBJS3nBnD889FlemYZZ5A7ggjuCDGBWSPbkbfy5/PEgplTccgd+R2OAzFm4H4pqUEZFYlR6kUGArfObbSDuMCUOKsWZju3Sw+mFlNZ7fu+JqSAd8SxsFIsGRrBokT++18ep+ATt6SB3Ij73x5Fk81pj+WLfwLxEaZAm5t2H9++EbsXWx7pmKasvLtjzTxFkalBzU1jeQACB8wd943HPfbFnq5lxogwpAKncGdx7x/XHCcQp1V8sqKhBYMr2kjeLbzb2OHck30E2RB4Q4pmHXRUpkiNStcAJA0gE/FzuTy9sD8Z4CG11GeWJGosCwIE2I1CVG8ACcaz3Ff4aaEZAXKhOZBH/bMC5gz9sd0GFUFwSrAyTJ9pEqdttptiFXtMXLupL3+xO6dtRSOJ5SopFNKZKpJ1sLosAxFyCCRB78pxLwfJMulQYDLJYTLE7wQCDJAGwsRfbDjxBxdtDooq1CvoghSpMeomDdTKi9pHYz5+vF6j1CXmaYIuxBAtIQ0wQDJm9jb5xfY4p6d11FTYD4rpQBVFJtGqAS879BchZUwbC+AfBHGRlM7TqlC6H0soaCdW1+zaT8sWHxHWOZypRFVCqrC6osjToUadPObEXG2KBQq6SGsYIN9jBm/bHbRbtf5jacWPoDxPxZFcwGaYltPoUDSRLAH4tXI8gcVKtxhqz6ig0zCk6gWkRz2mN/fab8UMk2ZpJBpojQRTBOr1ANPeAQYnlucTVeDpTKso1QI0abxG55zedulseXVfeSbas/fvkZNpEqZNIYMCQ1gDbSbwZN9Nth99sVTOoxVmAimtrCBBK2m2q4B58tsXOvmqJpCiYLaZcg6SBeAS03nTtE7zvhVxvgrGmzr6dIJX2EzaykAbfW9sJFOlUs309+f4GvqRWPJJphhCkSSJ02gED/NtHy74hp5vy3d11U6hA8soSLz6rC82A+Zx1l6r1D5bPtbaxgEzIPxfrfriOtw9tYUAlid/ftyHvjtjLQ8snpugKqxY/xH+stE3NibCfvjMa4pRemSCskAbXtJuY+mMx0RTmr3MlYFyQpmSzaGADKQPzDVvuInT+5wPAkyRM7gWN9wIED6Y58ywAAtzIuQevbGU4+uLgC8rTETue+wuN8GeWNOrV6ZhRccoaAdhuJ5n7rnsx7GMNc/xupWFNXYt5Y0gkkwPY7YRq5gNMuwJsZG4IPSf0vjsNO2JstVBB2M7giwM7gbfPcYhquqtbbE7tsJJqIiJwfw7MFWDAwRf54Vo5PUjqBsMEebFgZvjPoMmexeHvEhr0WWvUpgqqw5J+G0lmuPiMQRgzwstA1KjIWdtTDSu3p3u24MAyLfCPzDHj2Qz7JrC/nGk2nmP129iRiweHOKii/qDhBABVmOg6iZ0mRoiSQIMwRzwackmlIWS5Lpm2WrmWlwdJAAU2WFPISPz9d52x1RLamUal1CGcjUqweeo7ki3a/I45o5igXrvRPmhiukiNwgv1BksD7Y0a1VE1azJs1tUm5BiTc+2I1NMZ65LkdPw2Q5r8Mp7IwDutyrRvYk6ZsesRt2xQ87SXyqXlgTeQDc7zeLwwNz88E0gxqhpJ1IxEydXqU8+dyfnfEK1jTbUNQUmqsaZ0nXyHcLPa/M4uqqlFJRJac5YNSypZtUErqAJF73Njc7/wA8ed8aynk5ipTPJpHsbj7HHodGr5LNFwPVcQSTNjaxsRO+2Kh41petKl5MqQVg2gieUnUfpg/DJK24ydx/4FzXmUTTaIQkaovESBtMWJ+WGdeiz+VRWofiJ5kKALgExIM7cut8eccLztSmx8okMwgQBOx6i4ubYvHB/Eqyz6VLONRYiCJgFe4BW3K+OGt2e1R1BkWNnRFVWCHSR6mHqLEiWO31AvboMScUNNqLa2ZZB6/CNz9BG1574refZmAZ1aWBICyRAg6idrEzfoOmMzHGz5GhQ8kaQWhpnuTtA27/AE5tHeW09ffoMsCzjHEqdRpohhbSDt7fc74VZzN1WPokaQoBUE7f9w3Yk6p9sdZbLLUbSahUJziZk7D5Tv2wy/BS0USFpiWX1G97NJ+EwDHPfvjrfd0rR6dTSzgX0OHMGOrSxYwZMaiJmSehBHc9bYzDPOcJdkR9UIbamggHlzJvJgsB9xjMTU3PN/X9iNWKMq4xQcdH2xu+PVFOl7/b/bEwSFk/uZj9P0wOo++JDMEGTbCsyJFaL9LW/d8EUnGzQQdx7dO+BGUjaw5zjPr3wGrjDSnUAnQImxnaCIuDielk2eDIAnSBz37x15nCuk3LfDDK1CBHeB3P75YjJNbGQTWyL0GioukxIO4N+ot9D0xZuA5/SPgkAEsV+KDG8m6z02nnis0w4HrYqp3WN4MXXYHmPljKMoZRyG6rtvznfkdv0xzT1PN8roNg9E4GV0lpBBJMBtiRM9YuAQLWMTgjiOeVFZUfUxhQCLT06g259cUfK+InQhQACD8SkgEC3yJBMn+uHtLPUy5iNMWBF37xAM72xyRp1HK03gZyXBlPNOHETpLBjJnTr1AAdAdSnbucT5h4pa7D+OQRE/8AulDAPOL3xzk8qfwx0lCWQsVbmzLNj127dsTK61aNUFCis1UXF5JLW0ySbrz9jjt72MVaH1J6W9xW6KabOVYXMWEb2gntuI+vJR4oqpWoEJOtTqiCIHSZuYn6jphzW40DSUrS1zTXUAeeg7WgFYmZxVnqLVqH8v8AipsxB23OrfpG/wBcKpznLVLgNklgrNJiLgwRsRyxZuHE1FSpUnQpClhBIAERpNomd9554ruapAVHC3WbXH8rYmyWZdTpQzzje4O/uMdtSOuOAItub4g1VjSGr1EKl4MTAm8/ICIFojAVWh5QMmdO8T/PsMdcP4n+cU9LQZIMn8wJiBNp5d8A5ti15EKZvA36Ce4xy06eh2WF+SscZYR4aoK0vUACsGJY6vygem1ue257QJLzGbV2CoxIVQulliCTvaREz8XaZmMJRXLIqaiRvo3AIkAEDmd5w5ogJTIWJFiVUgMSLAm1x3M89owtSL1XZJMMHGlp6SmoLHpMyRtzPqE32aL9oxmAclTMoSCFWbn1EkgiIFztz6YzHO9McL1DcpoaB2xLlqwBv+7YFx2h7Y9loRYDKXpuCL/pONVqpJtEiTP0/p98QFiOcGdsdUrdb4FgphtMQpMjrPb6X/tiFmWRB97Ec/vjkVpEbfv9MSCkCygEbgEdZOF23C5YNCpMRglCoFzaeXxAWvB5xy688PuJcSp0q70xlMqVQgAmlJiAf8Qk3xy3FFj05TJEdDQKn7tH0OJ675scse0uSUlF2eeP2JWzJIE7m5sJ26n97Ylak6rJ+EwNW8TyMbCfvg+rx5UYA5PJj3ox/wD1gil4m9MfhspHQUj/AOV79cK78ItFzl/F/b9muGvQNNlrNDC2rSWEbenT0iZ6/cWhxfyGUq/mqDdGX0xt6ZAtHX+uGb5+mFDfhcpeJ/gxE8z/ABJj5YBfjSgwcnlB/oP/AJ4jGEW36YLWn/g/t+x5R8aZZaQXy3LSSCqKAJ92G21tgBiTIcapLQqHzYVmOlTuPQAAYMSNMTufnirPx+mCf+jyn/wP/niNeOUjJ/CZYcrax+j4z7NFrZ58iLq1F/B/b9lhz2dShTp+tG9AsJ1ExAhRYEA84GKvmqjVmJqSAD6UETMWk9P9sPcgq1KRrUsvlS6tpNM+Zq2sRLkEcrxzwOmYpF1RqOXFSo4UgGo2mTzYNAM8l+owYQ0cZ64JT7RKO8H9v2I+JIhQFBBG4mbGIJueo++F9NypBG4vi5r4X8zzfLKH1NC3kAFhve0qbnpGKZRQltPOY++Oqm7o6E7pPqWaqFqjU8q4CwVEevSSZB5Ges74AztUajaRPuNt52g4L4dm6aawSSzRpWwuOZJF94gY7VmqWYk6tiYvA03+kH64hG6k1wVTu7AOTo62JSQC8LJ2v+Y9I6xhvneJJSWpTVVJUhVNyDYXM9h9Y5RitMhUnTIvHzAH85ONeYxJUmCd5MC3Yc5thpUdUrt4JbD7h/HNIJCg1Cbkki0X2i8/vfGYRB73X6D+U74zCvs1Nu9hbsgFA84+eMfLHlfDAU1EneL/AC6/cY7pBYG/8p/rjo1ltAsRJ3OJWp+m1v3a+GBpKxBU/Ik742MkAussApO89/pgag6BW2UNov1tthhwvINrQkmZECJsI+xmME+YlOQJ18+4jbba+N5LNnzEAEDWBsebDCylJpk6sEovJLxygTXqMok6+YtsIg/7YhZDuAbgBgSP6yR+mJeMZ9hVdZhdR7Yhpk7yI72wkL6VfoJ2SK7iC/4r0OKGdqUS2hmUWt/uNpwTS47XmPMeeUCZ+2IhU1PJEjTyiD+5ODKegwCI7iRgtJ8FI0abd3Fb9EdU+MZhjHm1GIuQOgE8x8sd1ePPIuRFux6zPP5jEqZY2KVTC7XBg+0/rjrMudPr9TQZYkm8Ryietydu+E0x6FHRpf4r+kKqnFq0gead9yo+50xHORg3zK2kzU9QvIVYuQALi+/L++Jsm1MFQwAA/MqAtteJkDncYLamjg6WpwbBSQrQYJ3HpMjmT7xONJ24BHstF/xX9IQvWrGnUBYkhk06VABktYhRflY4HyVKq2aplkOo1VY+nT+bUYAgRAJsLYs/4KmtEKaoUGSQpnQRIALDeTaw25mcF5TgeXkvTroVUqyGUBYxJEKSxB2BMTeY2wO9sng53RtGoo4X/lFOzGbrUszVakxUl25iDJI2Nj98BZTLMrsXRhCneRc2nv8AmPyxb6vAfSK/kVKgZ2krVQEiWsoI+IaZgyecRg/hvig5UD8Nll0CF0v/ABHLMOVrNKMbTvflikai04K0Kb7uN+i9CqcF4k1DzNazSqKYDIHUsu0ztvvcAxI6G5o0qlPXQp6Ci+sl5B/LKhrtJAJI6mwxaE8ZKlUPm8urMjH1qNMg8jbSdtiBz6QFfjbitGuyvQhdVL1qIANyVhfym5ki829xdN3LqPzKc+Xao50+o3PvGIqtI/mUg9I/Ttgxso7qWQEkfFA2WQLxtvjWTz1amQFqax/+tpYEdIPL2PPFUyUo5FbMRYH6YzDus1GuSWpCgREmmHIJM/l2XbkJxrDJiOJzl8451FoW0bDbmDImP8sYlp1fTLC0zfbvPbF9fwiqATVTpDqApv3O/wBcAcY8HBKWpqy04P5m9Ek2nVz6Af7c2p3+E6EyucQralU6CAGmAoNtjHyg+3vjl1VwPLGqLQfiJ3+HaRI2nDPP8GXKimc06HX8HlkzFiWJsQm0wee1sG01pMukNSNIgzcEnoZJ9/tg7CyqWK1nsswX1LoB9UmZnpEzucB5bLsKlIzILr9JH1xdOGOjJKsQquVOq+ojmSwt7/LlgrM10VJLC9l0yZnb4f12wHNpEK0rwljhlCzmtszUVCJLmBO55ffG1eqTpKoSTEaRM9hiy187lggDSG/My01Ygg7Sdjy/TrhbRzdIvr01BMO35lsRJAiykAyRcTIjDQl4VjgPZl/txXyXoLszQNKoFqKU6j4enQxJxgzLTYyvIHf7YdJmFrvUVgZqqArFSVUgiG2mBe25+eJf/wANRiFTN02qN8A0suq07yenTA1pfEWjTlbHViqlxKf/AG1kD2n64kbPKeZ++AMzwrMUjDU3tNmFrEiZjaQd8CioOdu3L64oop7GcmtxwmdWRqEjvgpl/MrKV6RtPv8A1whW/P74KoabhmYdgNj3JnGaMmMfxhFtKyecn9JjBXDOIusKFUB2AJ0idxMHf9nCWvTC2FUm+xX+c/oMTZInzU9c+ocj1t7fPCSS0slXdqU/J+g3yniPMUiVV5A1hVcalEyOx57TG2Osn4xcPFVER1vZRDHkYJImJHsYxVc5miHYah8RtB6nAeaqu0aoAm0D9nBVGLWUGjVlGnFJ8Iu3FuP/AIo/x1aoOWk6Y/8AiPtgI0kYhUoOBzk6tjNyyW+UYU0KpBtFtt/54KTiNTeSR0MH5bY2i2xVSD+HquXqMSXWm4KuAbkbiCTcqdJ2m2FGZywd9Uabbg7kWn+c4mrcQLEEi45cj8jbE9TihYQUSeoBn6z+5wbPc11sLczlHpzDlhadJ1ch1HW23LGYeZbO0rai6HqQCPba/vjWBd9A46kGZ4jTqV9VRWYsR66xDBQCDKhYCtaYEDlhvxTxQcywXSCKZJUqylmFhJWbN9r4r3D8uW0gqh/MpuFb3AgwY54ZGapKPSCQZJGnT7WMwR9sCQYI78QVKx8pqyBgF0U20kAIOR/wte439wAcL8vSJ9NOle/qWIueZa4i+2Lp4SztR2qUK2gURYB2B32KdPY26Xx1xrwg4dRlqieUxltbMDIPUAg263xrsOLlfyp1LFVm0DZKSqCW7kke/Of03wytlzrJy70xBFNzVYkuNgygQJuehgi8WFaqadZ0SGFMwu0NAgkKrSBJMbyImNsMcplqsF/LOopDadIUL0ILSY3BHfridTCd2LOKdOWlcMW8VGlKbol2YAbRIsSTzNyYtvPLA9eKU1Fuz6kBLGwAKm0W3I1He3vhnw7gzvRd4LLdwochag1Ry5i8Ne5G+J6NAUix9T1TZaT6dZJEknV6ZEESszBIwIy0pLcalHwK+ML0Ispw8vTRqbLT00wWqBjHmmSyGDuoZST1bniweHKRUKdWW80AnUbhlESSsDSwBMkdp64S1uMtWq/hPIpipq1KKbFYbc+pGMvG/tfAvGOOGk9fL1WXUIH8MSs8w084t13wk1KT2M5JKw647Ty/E200WqCoD8WhwjgSSoJ9IMXBIvAwqqcBpKVpuJeNgbyBy+nLriLhKPmSzU2FNTf0M9yL6QGFza+46nBuYTzDqqNpzHwlwALWgFYgQRvPbGzHCYultC3J+H6NcO1MpTVFGzOTqJgAi5PaB+mFOeyLUyuuNUfCSFYweYN5grI6zi1njLUDWAWajiIpqQ4Nr2BHwz7XvOKo3Dqr6iEMzJYwQefxM0Fp6E4rTlJ7sWSaVrf0C0aJckksohjcG5Ck2g9Y5c8RcFdjWp6p+LDPJ5JoktUR+bQAflvzwXTy9NX1EQ0zqnt9O+HnPwtfI4qzvCSXR+gszlWnTWKZmpUY6o3HX2vbC1FDuBMHkDse3vgnLvWYvoRSJuWAvcwJONVuH1Ha6aY/ykfZv64pHCsPSailc24ZCVkSOWl9+gtB+eOCzc5kcoA/XbDOhxFJ0ZhNbTY0/UVEbdZ52PPDrKeHKOZUvlqrubyukSI7VB/PC67bo7VSU8wf7KwuZiDoUj99LTjT15/LHz2xbqfCMulNFc6a7TA1LrseYQshEQfn8hviHB1pQXGsvcFtPysAPvhHWiuB12aT5KoM0Qtyd7XBH0NsZh7xbha/h1qqYIOkgCbHaI9jjMNGSkriThKLsJctQemFRKvq+ILG20+qDB5XxZAQ4IIJAAM9J2m1msR3jCamRl3c6m8uRMgtFtpve8zjvKeIVpM7oxIYaiukCSCR+l/nOM7vYKajudNw8PSOuIElmEFp/JoI27kzM4I4dx7NZWktOgPM1m5Zi5U7wJOnTGxFjG0zgHI5qtWYsgNIGwAJEg3a/cgX+4ucNcirM2ipT0qQQSSCTPK24nnaNxgXaWTW1ENTjVaqVGbCsiSQqESWIAGsTuIjoZw1yPhzM1AtZc5CP6iVDSSQLFQdNu5tfCjMUPJYA0fMU21bm/8AiEb2353+TBcyrzSQOirBUQyqZ0j0wQLi0Ed+uJVYtpacfceFlhkHiOl+CrKlKqXL04NMwSANgo3AiSFkiQeuI+HZevVqrpo08sCVMpTOqABZVi86eh5nB+U8miwq6ngmWHmMAYiZAIuRbnvscWHiPGVoAVXpslNgCUIUgiNjcAkdN8LfQkt2Npb8gQcNy2aes2gisoChyjIUKjpaTBAPO24xWh4T8oBajyfNBDAAW/NEk+ohZHseWLbU46Kyt+HCBmEKzD4Z5xzjpbnvEGseJPMru6CnqanT1DUDpYCPMCLAkiVM3tqAwkXU1aU7INSEbauQkHyv/QdAgMFvT8RIuwCga55jrgN4NRhUpPVSpAljz1AHXplYtItEgRGEn4CqtD1VG8sU9SqUOoHcooMtpPUCOsXw38IZOtVpl6jMqUfSmwYkxYys6Pne2LTg1Fu5C7eDvi1JKdcTUVfTCgsZvbUZPX92wIadfzhDI6AG4K7dCbsDcC/XBnEK9GtmHp1EAZQAj/FrsCQR2Jjed8FcIyQpo+pW1LpiSskbGDI1KN73/mtPEbve3JrJrOwn4nm61EKz0hpYTIYwLm1xuIwsfxH0pmf836enHouRqU3CoXV1iXV1vPQEmLHnHPCXNeHQKnppU4B9LBEiO5Aw8ZrmJzzpxWYZEXCeLJUOjywrG9o9RPtA1c++Ic9+KkrTpwpsIILfrY/LFg4pkgian2WJ1RAtcj5zbvhRR46khyDIsGm+m1iPrzJFt+TKXKQNKUvGIMpR0NDKykAh9QJW8RcXXrN8Wunx+llsu6UI1sPUFDekdtV7jcnEPGqbwNKh1czc9Rv0++FD1nUhSijpG+/KL/bDOWvJWNXupbGcOqSfxI1aqZmWErz3/tcb4a5jihqLrF5HM7W7/SMQUM4cvSMwLzHNieu0Y5XO03UjSFnfTaCe3LCTWrNi1LtMY3u9/U34W8RrTBp5gaqbbneDuJHSR+mMwqzXDp8taVMlyCW6GNtuoE/OMZi2mDySVSa2YbVy506HLyblBCyCbEk/lEdPnjqhlEUzqso/w79pY+9gcGpkyVADMqi5FLSCZ5Enbb741nOHekCnTpof8VRixH+UXGq2E1cXKaebAuQetWfUp8mkvNvsTEHvG2HtRAwQ0Xeo1hJA0uBvAAJkz2HcYqFZQx9VQmPVYWHU3Mkk3iP64bcB4kmXqCpXVmEQhUx6iRqlTAkzMkiMaccXRoTzkePQLeVUIKhgZDC+jawMRsNxMEGBONVqIRHZQACQR1ifuel8MgutQrs7jUWBcAQSTAtzAt9cB+JMoRAAkK9x1AkX+cY5J1XqUX1OmNNaXJFVzeWVn1klZDFoHqU76z1URcbd727yWXrVDWp1atYhRBBJKsQf+6QQLEEbSDgilwxlrLUT1SNcTcqSZFzfb9BbDGgkVrCQVAF5IAt/L+WOzVg49ORNkeGNJ0GooBsSw6mSCBJEbWg9cXnwFUrF6nm30D0yDsxM3uGFhz9wLYRaaQGtmVNKgFtjAtEj5fTth1wxCvws6rFgtjBveREX6WtjnrrXBxWDpp4LTmuH03IfQsb7RJExtuLzHW+K9xjhL0orUqpDOppqL6dRBgknsTBi0DEK+I6tKqUZiVZTo1ASDEghragT6TPUEYmynGi9PynPqDnSY2AUkWxx01VpySe34KStJA2U4OtCgqRrYg/ESQWvJ5wCegkYxcnWUjSykOIZSpsbC3pkjeREQOWEOd41mDVNTKMKiqNLgANDTMnsdpFhBwyyfi2m9PVWGm59ME3B5W7Y7JKW5NOLwMavh5qYfyqguBp1yCtr+oSSOcEWxFnMwcpTIlqzwZCBjPuCCB9fbCo+NwDpRCE6tc/Sf54iqcV1Et5kNuOn2N8bxLcW0eBbxzxS2YUUyvpkHaGkHkRhd+BqsSzKAg67xy7e+I66qzMxld9UfWQd/wCnfkPlMoVqz8SgH1e9r9746LJK6OWUHKSGa58KvlEDy+Wkw4PVSAAD15HngtaWlQQdamwfc+zdGiJH8sLamWoqFVahLsslY/NyEmwG/vA6yDaFZaQEajq+JCJ2mSwtI9oK9b4SUbrAk6be4n8Q5glwvICfmf7R98DcNEk30kCQeXsfthtxTICr6qRDKGVTG6Agzq6iRZuckYHGUZXIVtACQDO88+skzt0xWM420gjC5ZcrxHLCmgM6gCdTgczsCBHPGYStlKy6WUgSPhmT3uYtzxmOd9ni3e/3OpVLYsX0cAogaUaosXPqBn5kT9MUnimVdqtSl8KLtpA1VBMADYRyufrhlwnj2ZzKN5Sr5in17BQh2gTO474FrHMUcwiOs63AQxY33nrHLDJSiwtxkg7N+E8zpXytPmJcNqWQI2mLt/M74WcIzlMoA9GrVqxYllje5kAEAzsZFiMOvEfiU0gEEa2g3MkLG4EEDnv98Ic49UFqhOh3VfL9MyDy1GFFpPP5Y0NUo+I0mlLA/wCE5vSnwCkA/pUc7ieQtJPLDrMMpJLzBuJjmN+vyx5omYrUqoarq1n4Wc6lB6j8rYsuY4siKCwerVHJZgztIHpBmdxzsDFp1aF2h6VZJNsLoKRIcNoklSCRpIsBa41Ly6ieeFWXrs1ZNNBgiF2M/GZuQQLfFcjmI98Lszx/MM1iKQmAiQpvcama423Me2HnhzxFVoU8w7nzKpAFNlAYKYPpLbgTpMCdhi6g0skXNPYHop5qhyKaGxplwGO8yxEQT/2gR0wPxHxPVRfL0FSQfVINpiVOx2N+uJVyOcqfDQaCoubWH3G+MreCK602q12poqrJBa6wOokEzAg9sZWv4gttLwlZyvEGFTVIv/jkx89x7jDPh3G2ZmRmA1woIte28ciLcscZXwrWJUnTpm/qO3OLHliVuDFqhVKiqUICkiCsE2JtMEG8dL4eeiRODqRLBlvENOm6UqlthqAUKvpC/DJOn0xB54W+I8ijAMczTNW/MQ07TBsetgMQ5Lg7U384sjhJLmVjUvQk9d2i1xiPifFywn8OEaxVhDe0yuxkcgYIvhIxSfhKubcXqK/mKZRivMb22xM/mUgutWAYalnmDzGG/D81UIHl02Y/mVlOmZmzavswxYXfJZgrTzQZHRbmWABO9xbSREexnDTqad1clGGLplU4Jmgah1iVgXgnSZkTF43GGVXIUq3ry9TQQJ0EGB9gQs/TtOLpwDguSUE0aa1JJBZvXaSNzaD0GE/inwdVNUVsmqqearpUAjmB35jEF2iEpW28yiTSzkqv4bQ8Vw1MEQtQGRPysV7b4Jq0xpFOmBUUSAbA/wCZb2M4jzNSokqwZGgh6YhlPIlQZEjmlu1rY5yNKCGouWFtwLMT0mwGKtXszXVyHh9NqNTXSJ2hlIkjsVIWVNv98NTVTTXr0YdRpJptMoQYB3uhF79I33cA6iyNYxM7Ejnfe04ruYAoVCtFf4jGQSYGkbrGzahMg/TC31u/JnDRlHKZw1izgOT/ANoJA/06iD1uPpjMOeGVaLUNVJNI/OgJ9BJn30ybfLGYKmLvkpvCuI1MvUFSmYMc9iOh7YsHEeKZjM+WiodRhgqg2a95N+4GF2ZzShaRXSCq7MA0WtbrIn54goU2TTWba7GTckyBbnbFnnJNK2B1wLw+/mK1eAWqAFWMs0GYjeSQB9BztZ/+IeYDrTVjpIIUAo1/YEfP/fHnvDMy/miprM0yGveArA87ATyw7/5+MwSzay42LEsYPSBYdRAGJVISck+hSElaxBRSiiy5ZlWNQIJWZ2gMLk9+Rx03EHqkGiiot/Ta55Gfc7Qfe9oM1XR9Ks8hZa/KfbeZtjH4gqKFpLLH4QCDBPYYNr7hvZ7h2dD1XVanlU0IAALeoWEudN+u3XFn8NcAoZX1CHcwdRuAIn0/Tfviv8LAzDEMigLupm5EG53idQ+eE+e8Q1UqOKbBUk6RvAiLco6fLCqLfhWBnJLxM9crZ1KS6qjKiyBJMX7nuMUfxH4pTNIaVOt5SE+okSWW0DcRcfpipLmGzE+fmNKiLQSSYtCiJ9yf1wXksnlzqKvW0qJY+UrQO51W9ow8aKjl7iOq5YSwO+F1VVpqZtjqifQscoicO6uYywUrTp1CHmWQAyTzbSdUmSbDr2xTalLKwADWgixCqF94Mn5WxDWoinoC1mUMfiZSAANtifp/LAdO73CqiXAxzdekqKKVLXpjy1MkAkm55kidjjisWpUnFVk1VJY659RgCBAMACL4G878pz56WRj9wb4kbhiVAv8A1QqwphagZADPWCSLfbDaOoHNcAhNakRrYzusG0fLfE1TNGofU0x2AwzyuTlfW1OsTuqukLG0anB7WwC3h+uCWKrTp6oUvUSDvAnVfCONykaiirHfBOIVcqxdW9DXNPkR17HlIxaD/wARMuBBSrMGQAsTyEzz68sVfNA0QErFaiMCIWWNPa4JUddh9sKszwumqa/P1TOnTSaCemo2nrifcRm7zFlJpeEsb5tn8x6dJQzH1U2JkXsVttvfb6Y7yORRdbNRIc7wSR/oj9IxXslx2pTUqSGtYtuP6/XBA8UNzEdY5/X+uH7uawgucHkb1XhqcAfFpN4IkHrtEX26YDrZuktRNfxAmD8iL/p9ML8zxCq6l7KJB2ntPTCli1VtizHoJJ+Qw0afUWdToWNqp1K1AlWUH1WuGO3cC8YzGuC1wv8ADhpHIrDd7HlP0xmOSrNqVnG5eFKMlcX1aiAk06LNOxZSR7++Acx5p+MNbqP33wV/zio0Dc4n83MgSUP1H6Y7ruO5y4lsxQmWc7AnD1Ioqq+kVGEFlUc+/P7YB/H1bzaxNxy+nXA5rudLPy9U84BH87YZpyFVo7FjpZOlGkqhI5lZieXU9sLhmqSwAgVtwbC3eNpAn6YYZSqTWg3LJJ3tewHsB+uFmfpUUYF9ZZvyqVgchy2tiUejLS2ujqnUrUQ06QXgalNwCRad9ht/mxxkeFqF11BJ3AvpA6kj9L8rYLzFFXlFpgGJXTMSBv8ApfAlHXV0UtJTSSWYz6itr+2GTuhHGzs8ktTLiiilXYKRJKqDq6+qfTPKO2OqebWrURUT07EsbsJkwJIEAxseWJF4lrbygFbeWuBsdpB543kgoqhEnUBBgfCNzvtc8r4HmbmyJ6NVTXdPzKSBJkQOk9sAZniaKzL8SzfYgnnHLfDQ8LoTqZSxMmSTJ9xiKlk6akNTpie/Q29o+WAnEbTMS5bQxJVD6bkdelgP7YnpeQIhTrtu2kn2vE32OGoywCnSugHfTf8Ar98BHLhCNM3FxEiPY27YOu4HCxLXcVAVVIqpu5UKbxuO45jnG04kyOZFBCS4gtcadjFtuoGI8jUWpXJ0rABDFRAFoAJ5zGGa5CnSbWikzdgTY7mRPPf64DtswrqiGnxVq3poIGMep2PL/Lv+mJm4fTEvV0s0RdVi07CN74qvEnTVrpBkvBmxJ3sATAj9cZk6OYqKfL1leZm3zJOD3fTAO+4auOM5maAYqyqfSCDA+gtbbACVMtNlWT1mB78sBZugTUA3mAAN4AjBw4RTS9WoVnZRv+l/lhmkuRVKUuEcVmpA2YhY2DEiew2GIMvUSnpcF5nkRAgjtc/LHGcWnIFEMe55z+mJjwtvoBNtrSNtzg4SyBtt4RZeHZ6nUQljsedyO57kdMbwryeVpEBYg8qgN/Y3vbGY8ydOmpO7aO2NSTXATw/ha05ZVLHrH7jBXmBlJ3HLp/fDfMsFolQLR9euK1muKog6nkBFv6Y646pMk7RRBnipI2I5yeX+2AdAeupJ3GqOgAsontGBHzDVG29h74dUai0aZZtzcWv0A+mLWcfMjdS8iR1cO1RY1EWFrELH0Jj74W5jhVSWZzqaxJEmPcxHa1sEtmCr3uQLqOu5+5j5YNz9R1pqYJBj0gx7z7HATaC7Mg4vmvL8tUMPMz0BkX+uAKtaoyfw507tp3DT1F4O/wA8DnLvWq/5mPOwAjn0uBhpQZcu12kNZv8ACD0tyi2GSUVbkVycnfgD4XmmCNoKhhckiTGrcdr3+uI8vmGTVUNi5kAe9zfl+uDsvklAqCm3rAlO66lInr0nEObhlYsCGMagR8EbAf5rwf6YN1cWzCa3FZAI+GT78t4t1xh4nTsSYI2A9r2jCEU2IsD8p3xG6EGCCD3xu7iHvZIb5ziZgaWseU32/vgU5esU1C6i0A7e45DAGHPC82VQML6DDjqu4PuL/fBa0rAFLW8k3BGbVpUXHxD339z/AGxOjlFdfjNNtSCZaPTqH1IP1xxnK4WChNPUJLKv5YO3zN8C0M0gqjT8JMHuCIPz54XfI22DWYoKWAJsDCqN2JNp6SCMZkS4chAUTZlmxImN+c9MGU6SpUUuQWQR2taT3grjrPcSkEqu19jEj3xtT2RtK3YLkpVXYG4JAYibD+84ANIkGo7Ek/D1N4+mHVNVC6W0mSTcWGok/TliDOGQVpwGWLDl88BSyM4YyIaYJNt8NuG59lDEwRJLDmbD7WwCM6SIbvf3x0siGUG45jef1GKSzuRjjYZ5lfVrpNIcA9f15/vrjMQmpADD4DYyNj+/0xmJ2HuWHjVZhlyQYPXFGB3xvGYNPk1Ua8AUes88ZWctWpAmRrFv9QxmMxn8Rl8AZwNQz3v6SfmYvgMVmNaqCxgaoE2F+WMxmMuQsN4N/wCnPP8A+xwJxJB/Ft8JgRaJgmw743jMBfEZ/CMMpQUTA2gD21qcBM5NR5My2k+2oWxmMxluZ7ChTBIvE4IcSGBvAJHvjMZinInBxw5ATBEgkYe5X4Dt8J5dNsZjMJUGpCeqg11V5CYHTGVaChKhAuCI7XxmMwwrQfUGzfmMAntpP9MdZ9ppNPQ43jMJyivDOWN45GLfTBTKJX5j7TjMZibKIG/BIWMr+uAcjUJZkN1vbGYzFIZTuQqYkSUVEe+/eMZjMZjB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7290" name="AutoShape 10" descr="data:image/jpeg;base64,/9j/4AAQSkZJRgABAQAAAQABAAD/2wCEAAkGBxQSEhUUExQWFhUXGB8bGRgYGBodHhodHxkbIB8fHB8bHSgiIBolHRgaITEhJSkrLi4uHx8zODMsNygtLisBCgoKDg0OGxAQGzglICQsLDQsNDI3NCw0LywsLCw0LCwsNCwsLCwsLywsLCwsLCwsLCw0LCwsLCwsLCwsLCwsLP/AABEIARMAtwMBIgACEQEDEQH/xAAcAAACAgMBAQAAAAAAAAAAAAAEBQMGAAECBwj/xABAEAACAQIEBAQEBAQEBQQDAAABAhEDIQAEEjEFQVFhBhMicTKBkaEUQrHwI8HR4VJygvEHFSRi0jNDkuIWU8L/xAAZAQADAQEBAAAAAAAAAAAAAAABAgMABAX/xAAxEQACAQMDAQYGAgEFAAAAAAAAAQIDESESMUFRBBMicbHwMmGBocHRQpFSBSNi4eL/2gAMAwEAAhEDEQA/APGvLhCSSCbAdQevbcYwLA3N4AvAm0yOwY/s47zZPpTUGA2ttz6bST/bG8sNR0aiA7ANEmehgbxvv0wLmNihK7gEzE2sIJm0GTEf1jDF+KGqAsN6UgXkbRqKkEA6YBO/OegpIphZuShBAEFWKmNmgggqST3EWIMVNx0AIBvaCbWNtrXvse0YIGEZfKtpqyB6bFSstOqJtcEHrbrOCeG6Gamq6tTEBpgjeJHaIN9owwo8XpMAfSG8ttQ0tLNYKNWq5Ig6jzDSt7qMopDBgDboY+8WP1wsx4pywgzinDfKzdWjcgSVmCSNOsH0yDYHFs8I+WyyKWmzMrByAjK6qZkETpKHVEgKcUyqGNQVHf1WuO22+LPTqNlqaNQ8xah+MnYagoIiYIJAMMI5XnE5T0yTGlSenJN/xUySUzksrlwY9UCI1OSlISIF/RE88WfwFw3VmsxUEMmVppk6L8iaYBqke7X9mOPNvEPFXbOIwktRFNaYnVpIUFQOpBgd9Ix7v4I4McrkaFJhDhdTzc629TSeuokfIYvG09uhB+FZGBpzsO8H33/n9MVHxuozVehkBJUn8RmAN/KQ+lP9T7ewOLXxHi9GglWpUcKKS6mneOg6kkQOptij+HuJKlHM5jMMqZzMv8JPwJp9CAi6hVm9rx2wjhoi3fPvYXVcQ+Kc2EZ/KCqkqilIHIyNIuVBlY2FuePO/EGTalUAYANF425fyOLzxNAoUM1MkwSANVynqMkmQpJi/wBCTio+LXc1AHkxIBMXACgd59PP+uPL7DJ3Sv1+pdkHhlv4pBIGpCskxuy7d5x6InBqOiGQB9IMFVAEASxYg6p1To79sec+GtHnjW2kaWg9wJAHcxA6mBzx6V/zQvQErpVaelSbktsQDMaYU3K8ovi/aLxnqvbjz8vmKykcU4LSn+GwgekuJCsx56T8KzIwXwbjz5FzTzNMtICawx+ATdSLMQW3BtBG98G5rJkPqSyM0Q4k8pZhsDf+mM8Z+RUKqCW0KC5QQEYqgVFJFwTqYyJsIgDFaMtUXd7GfCJ85nqtTQtLStHSWNSwlNcmbbAAGOvPpXKiwh8tPS352AJAJixAkbj7cxhZSq1FVlps2j8ynsTy9zNsMstmTVpkXAECJnYfLcx7ScI4uCxsHcFp5ohSsAyRFr2nY8h+uJskzLqVTZhBI3MEmxgkLuDEHe/LEdRArKdpWTYwDBsJ52374KymVNMJVdCyHkGCzzG4P1Aw8qmn8GsQ5gClpZwKii4QmVuDvIPWfpjMTVKBrKzPK0hCgLczYgbbwJNuWMwsakf5b/K/4GF/EHSpWXy00woBA2LSbjnBtvzn2wCymZ29rfp74Iy+YUOWca12iSAYItO8HtguvVLUyTRCy0agTIYBdQg7SbxsNRGOnKFFVwQCNuX798S1vcQb2ixgb9N8bepPITMz1/lyxwlMyJBueXPljXMHUAoAIgkc8SNWOBqlFQoKvvygg9x8u5xEbd8ZsqqtlZIIq17Yung6ulZEp+Xrqh/SLmfTYEbaLbmwtiqZZBp23398NfCnHDkK5qq2yn0z8WxAI5iRESDc3GOaSVXwmm5abiuhXJz5cU3c+ezBFBLEhiVAAANiByG2PSeOeLc3ltAGtKtW/lNDvckQByaV6fmAxWf+G3G6GVq1czV11c05KUqaAepnkkk/l1MQO1+WLdmfBT00TOVagbNM2qo0yqltkWbBFU78/bBrq0VJN46e9iOL5FefypqgZjiFVT/EXy8uCSqXDtqkyzFTpuCBqPyE8NsK1fMBkJeorsmomE9JBiPisRfoLCDhxxfJiorFnDVQfMW2mKYsbe+mxsB7nCLMGoMwlalU8s1GhJEMJW5gDa8ixF+cY46XbLzWrpb35/PoZxuhdkayKGZ1Dl1CBQR6YI2tBOlQdXOcVzxGzNXOtpbreL3ET2xeRwxq7mpoCIhCElGABi5idxBJAtioeJlR2estTVNY0wNzpRFCtPchvkB8+igoqo5L3+gr5gvhvILWrimz6ZBgzHqj0wYsZjHpfBqozAo1mYlmQHQwDSTMwBAVbG/SeuPMOA1kTMU2qAFATqB22MfeMeh8ArjL0qBRQxFPVUcHX5cJcAixBMSD8HOxAxu2K9vP8Mw847xijQ1OWAzDAjSwKBdJiRrABJKDbkLdcUfOlqqhBT0eZUNTRbfSoW529ABPQltr4Z8WzTgU/OJZqg1BdN5W6i9tJaGmOXzxDkcz5eYhJNYgg6QGkkgwW2EWJvcnHPKrKK8C/P8Af13+hooriZY0syFJ8uKZm46wee8SY7YgzLqGUrIkEGF5kW3N7MBPtvhz4qo1BmKGsBQ00xfUAS1ybASS08xgKrk2dpINySuhRJgxPp+0HfFqVTUozb3X7Gtmwtq1GX1jdGDXjeQI72It79Diycc4qKygKvpT4dBlb7z1j0i/X6o89VhNK1Nd72i5F7g3t25nBXBMscwqr5gHpK6diAvUxvcd4nocGtGDSqS/iBhgSq1J6ZUvUJUrH5QN7WgRa3TnjMWTgfAA9HVqcBmg6TtFrAXLTbfbryzHnP8A1GFKTiuvRjKLsedLlQigvKsHIiTq+QKx6SCCdUzaBjurmX0Aa28s2KiFB9WoBgN4MmTMWjEWZrvVjUZPU7/Mm+BhU67Y99u+xMI9Ecwd9p2n+337YPoZXznJAWmLn1SF9pJ2mBc8xzwsWpHX3nl/tOD6Gdenp0qLSYYAmTG4i4kC0YlJchIatD1G1txYwL9zNu+OKtL1b25cv3zw/biVGplvKaiyVy160r8JDQDqaQCWExAMTvhdXyzKFVoM+pet4H0t+vTCuVnYyBgrKLEicDrquOu+373HLDZcqYKkEEDbltINu0jAdGnc9jgQluVS4Lt4R8Na6YrwdNIBCV9N4Lu2sRKi4N5EdCJuGY8YBcuKWpa1TWqgwSpBSQWJ2Gq/sV2uBQ/DHHmyupVZ0kBoA1anU2G40qZubn0xzs54BUy7VK7VHKwodSaYIBJ2ImAAQgkgybGOelBPK3asRknfJxxXiK06tPzk0jSQxpn0kNqDKVIPqhid423tE3jDMMPhACgEadMvpIkMJiFMXHblgvjf/VBB5qyIcwygOwAkSLggkECSLMMVyrk6zu9QEwlyTIZt4juSI68sedoparSWUw+QzzC1vwNes7sr0xAmwcsC2og8wDcHmfYYr/HKFKtkZp6gaCpHpsym8bzqUMxkg7sbYZ1qX4jLZnTWcGPgPqDM7hVg9y0Dv1th74h8H6KR0kqHVl2ACSBrL3E3+HspGOmmniVsX/G4tzxjF5zPFWCoq00GhSARqFgN9AFhzAvc4oy7YtPh7NaSHKa+oUEloJsb22/YnFe1wTSbV7Dm+KJVBpeZVB9J0orzoAKiBfaCIEiwjYRhlwLi60tR0w4HpOgwJ6Ko3gsJ2tzjEdfINUzJVQZC7nUYMg2JG8OLe+Gj8HHlgLqqGAYkTEWtPURtYk72xxVZrQlNb/T39Q+Qo8Q1/wARSZQhJU6lcDfmSVnUCQCNsJqHiCsg0ukwunaLX+IRc3MbRixcPzNWgrh1gMQqrcnUYgmeQBN5HIc8OM8qhlNRhe4K2ACgRZjF9JsOu+2BGrClanKN1x+TLJ5xTzqmNRMb9T3H1/e+GHCKI8xWSvSprBaoXYhUuQBG7MRfSO82nBWdy1J60CEuqnSoI33KgRO089/YRVfDDMx0NTYwXKqQhABkxMrOm8Tz3x3qcZLe1wWDfEnH0NNaVKo5pqiQyEiTFw0gRE7RMxe2MxTihvAMDftyE41itLs8KcbI1yZanOfrjkrjTPaBON6/n7fv3xSwpPRo6rAiwJuQAIB689oHMnE1GqRcibc++BZnngnLrykAEHfb2+sYSXzCMuG5dXBIiVOxmSpN+1t5A64atmkCDSpYIQVVjsYM+kXtbY303jGuCcGqsrVKVNmVQxOne0TbnY8h9pwLQplyCCFJna3tz52xyyT1X4GTJMsGDC42sTEGZ5m3LY7464ZlBr3gG09iYO3YnG1y8zBidxyP974tPhvgDuNrjY4ptlFoYEeZ4X6g1MSCbCVLW7D36dd4ODMnk6mpqZpvSpOAGvYLqWRBBJDEARIhiL4t/GfC7hAyrJIAjvJ/rgTKZU5dgtSoSpMOZLKgIJbUCCLk3i8jucFAqZATWyihQFBVbA99Qgm8BjpNg1hA5EYJ4rkmqylMynr0TpHwlTpYHozMRM3WO2L34a4Ei05JSpTIlSFMqY02LDVdZkm5nFTJrLUbQyUqXmMociD2sywCSVAne+/Ln7T2dpaonOmJuA5F14jlqasDJaq6CwCU5CczPqIYSN1PScXDx1mi5TLqF1MJJYSFk6dheYY+0gm2I/DpZczmqteAxNOlTkEzSVAZU2lS7sTHQ9MUzxTRY5pGR9bhrFUi129Xz5zO+HnVjTpd3F3b9/8AQtru55lxLKeTXq0jvTdlt2Jjftht4bz/AJYNMCWq2VhupB9QuNisbG1+uIvFVapVzDVaihWcCQFgekabddhfBnhPJJmFqZd1JJOpW1QEYgLPvIH6c8WrNOnnOxVF1qZZKWWpnUpZnVwYMx6pBsSV0zYkW3gjCrL8RqVHKpTDSYmGAZgdw1rRIiRY7bYd8Fyz06arWDGurMjUysg6W0tUDEwNXp9QB+IxN8c8Yyh8hSyeXoqfCWJLA+oRYbzaRIg2GPPruVNK+7x1tv6+/lrXEPE6tSnBYBtAsf8AAdQiY6Ad+Q7YQcT4i3m+ipMbc46QL3+vLB/iBy4X0BbG4Jgz25Rcx32wsyFGHBpyCCLj6GD0JPTFezxWnVLczZLwjjCUaVamUk1CAN5iLkyNhvG5J5DdvSzVOnR1U/U1QeublQEA02HwmJN8Kc62uW0KwVT+XaW7b/PvhhwSmatalT0qiqo1MQCSRczqbuCVMfDsMUXZ41Xfa7yK3ZXFPibhD5fRUbRFYHZtR/KwbeRI69DjMMfFucLRlvM8ymoinUdAp9JF5BIMDWto3643jvelOyNG7V2UwNjpu2NsBpi0g3+0R9/pjhcYBJS3nBnD889FlemYZZ5A7ggjuCDGBWSPbkbfy5/PEgplTccgd+R2OAzFm4H4pqUEZFYlR6kUGArfObbSDuMCUOKsWZju3Sw+mFlNZ7fu+JqSAd8SxsFIsGRrBokT++18ep+ATt6SB3Ij73x5Fk81pj+WLfwLxEaZAm5t2H9++EbsXWx7pmKasvLtjzTxFkalBzU1jeQACB8wd943HPfbFnq5lxogwpAKncGdx7x/XHCcQp1V8sqKhBYMr2kjeLbzb2OHck30E2RB4Q4pmHXRUpkiNStcAJA0gE/FzuTy9sD8Z4CG11GeWJGosCwIE2I1CVG8ACcaz3Ff4aaEZAXKhOZBH/bMC5gz9sd0GFUFwSrAyTJ9pEqdttptiFXtMXLupL3+xO6dtRSOJ5SopFNKZKpJ1sLosAxFyCCRB78pxLwfJMulQYDLJYTLE7wQCDJAGwsRfbDjxBxdtDooq1CvoghSpMeomDdTKi9pHYz5+vF6j1CXmaYIuxBAtIQ0wQDJm9jb5xfY4p6d11FTYD4rpQBVFJtGqAS879BchZUwbC+AfBHGRlM7TqlC6H0soaCdW1+zaT8sWHxHWOZypRFVCqrC6osjToUadPObEXG2KBQq6SGsYIN9jBm/bHbRbtf5jacWPoDxPxZFcwGaYltPoUDSRLAH4tXI8gcVKtxhqz6ig0zCk6gWkRz2mN/fab8UMk2ZpJBpojQRTBOr1ANPeAQYnlucTVeDpTKso1QI0abxG55zedulseXVfeSbas/fvkZNpEqZNIYMCQ1gDbSbwZN9Nth99sVTOoxVmAimtrCBBK2m2q4B58tsXOvmqJpCiYLaZcg6SBeAS03nTtE7zvhVxvgrGmzr6dIJX2EzaykAbfW9sJFOlUs309+f4GvqRWPJJphhCkSSJ02gED/NtHy74hp5vy3d11U6hA8soSLz6rC82A+Zx1l6r1D5bPtbaxgEzIPxfrfriOtw9tYUAlid/ftyHvjtjLQ8snpugKqxY/xH+stE3NibCfvjMa4pRemSCskAbXtJuY+mMx0RTmr3MlYFyQpmSzaGADKQPzDVvuInT+5wPAkyRM7gWN9wIED6Y58ywAAtzIuQevbGU4+uLgC8rTETue+wuN8GeWNOrV6ZhRccoaAdhuJ5n7rnsx7GMNc/xupWFNXYt5Y0gkkwPY7YRq5gNMuwJsZG4IPSf0vjsNO2JstVBB2M7giwM7gbfPcYhquqtbbE7tsJJqIiJwfw7MFWDAwRf54Vo5PUjqBsMEebFgZvjPoMmexeHvEhr0WWvUpgqqw5J+G0lmuPiMQRgzwstA1KjIWdtTDSu3p3u24MAyLfCPzDHj2Qz7JrC/nGk2nmP129iRiweHOKii/qDhBABVmOg6iZ0mRoiSQIMwRzwackmlIWS5Lpm2WrmWlwdJAAU2WFPISPz9d52x1RLamUal1CGcjUqweeo7ki3a/I45o5igXrvRPmhiukiNwgv1BksD7Y0a1VE1azJs1tUm5BiTc+2I1NMZ65LkdPw2Q5r8Mp7IwDutyrRvYk6ZsesRt2xQ87SXyqXlgTeQDc7zeLwwNz88E0gxqhpJ1IxEydXqU8+dyfnfEK1jTbUNQUmqsaZ0nXyHcLPa/M4uqqlFJRJac5YNSypZtUErqAJF73Njc7/wA8ed8aynk5ipTPJpHsbj7HHodGr5LNFwPVcQSTNjaxsRO+2Kh41petKl5MqQVg2gieUnUfpg/DJK24ydx/4FzXmUTTaIQkaovESBtMWJ+WGdeiz+VRWofiJ5kKALgExIM7cut8eccLztSmx8okMwgQBOx6i4ubYvHB/Eqyz6VLONRYiCJgFe4BW3K+OGt2e1R1BkWNnRFVWCHSR6mHqLEiWO31AvboMScUNNqLa2ZZB6/CNz9BG1574refZmAZ1aWBICyRAg6idrEzfoOmMzHGz5GhQ8kaQWhpnuTtA27/AE5tHeW09ffoMsCzjHEqdRpohhbSDt7fc74VZzN1WPokaQoBUE7f9w3Yk6p9sdZbLLUbSahUJziZk7D5Tv2wy/BS0USFpiWX1G97NJ+EwDHPfvjrfd0rR6dTSzgX0OHMGOrSxYwZMaiJmSehBHc9bYzDPOcJdkR9UIbamggHlzJvJgsB9xjMTU3PN/X9iNWKMq4xQcdH2xu+PVFOl7/b/bEwSFk/uZj9P0wOo++JDMEGTbCsyJFaL9LW/d8EUnGzQQdx7dO+BGUjaw5zjPr3wGrjDSnUAnQImxnaCIuDielk2eDIAnSBz37x15nCuk3LfDDK1CBHeB3P75YjJNbGQTWyL0GioukxIO4N+ot9D0xZuA5/SPgkAEsV+KDG8m6z02nnis0w4HrYqp3WN4MXXYHmPljKMoZRyG6rtvznfkdv0xzT1PN8roNg9E4GV0lpBBJMBtiRM9YuAQLWMTgjiOeVFZUfUxhQCLT06g259cUfK+InQhQACD8SkgEC3yJBMn+uHtLPUy5iNMWBF37xAM72xyRp1HK03gZyXBlPNOHETpLBjJnTr1AAdAdSnbucT5h4pa7D+OQRE/8AulDAPOL3xzk8qfwx0lCWQsVbmzLNj127dsTK61aNUFCis1UXF5JLW0ySbrz9jjt72MVaH1J6W9xW6KabOVYXMWEb2gntuI+vJR4oqpWoEJOtTqiCIHSZuYn6jphzW40DSUrS1zTXUAeeg7WgFYmZxVnqLVqH8v8AipsxB23OrfpG/wBcKpznLVLgNklgrNJiLgwRsRyxZuHE1FSpUnQpClhBIAERpNomd9554ruapAVHC3WbXH8rYmyWZdTpQzzje4O/uMdtSOuOAItub4g1VjSGr1EKl4MTAm8/ICIFojAVWh5QMmdO8T/PsMdcP4n+cU9LQZIMn8wJiBNp5d8A5ti15EKZvA36Ce4xy06eh2WF+SscZYR4aoK0vUACsGJY6vygem1ue257QJLzGbV2CoxIVQulliCTvaREz8XaZmMJRXLIqaiRvo3AIkAEDmd5w5ogJTIWJFiVUgMSLAm1x3M89owtSL1XZJMMHGlp6SmoLHpMyRtzPqE32aL9oxmAclTMoSCFWbn1EkgiIFztz6YzHO9McL1DcpoaB2xLlqwBv+7YFx2h7Y9loRYDKXpuCL/pONVqpJtEiTP0/p98QFiOcGdsdUrdb4FgphtMQpMjrPb6X/tiFmWRB97Ec/vjkVpEbfv9MSCkCygEbgEdZOF23C5YNCpMRglCoFzaeXxAWvB5xy688PuJcSp0q70xlMqVQgAmlJiAf8Qk3xy3FFj05TJEdDQKn7tH0OJ675scse0uSUlF2eeP2JWzJIE7m5sJ26n97Ylak6rJ+EwNW8TyMbCfvg+rx5UYA5PJj3ox/wD1gil4m9MfhspHQUj/AOV79cK78ItFzl/F/b9muGvQNNlrNDC2rSWEbenT0iZ6/cWhxfyGUq/mqDdGX0xt6ZAtHX+uGb5+mFDfhcpeJ/gxE8z/ABJj5YBfjSgwcnlB/oP/AJ4jGEW36YLWn/g/t+x5R8aZZaQXy3LSSCqKAJ92G21tgBiTIcapLQqHzYVmOlTuPQAAYMSNMTufnirPx+mCf+jyn/wP/niNeOUjJ/CZYcrax+j4z7NFrZ58iLq1F/B/b9lhz2dShTp+tG9AsJ1ExAhRYEA84GKvmqjVmJqSAD6UETMWk9P9sPcgq1KRrUsvlS6tpNM+Zq2sRLkEcrxzwOmYpF1RqOXFSo4UgGo2mTzYNAM8l+owYQ0cZ64JT7RKO8H9v2I+JIhQFBBG4mbGIJueo++F9NypBG4vi5r4X8zzfLKH1NC3kAFhve0qbnpGKZRQltPOY++Oqm7o6E7pPqWaqFqjU8q4CwVEevSSZB5Ges74AztUajaRPuNt52g4L4dm6aawSSzRpWwuOZJF94gY7VmqWYk6tiYvA03+kH64hG6k1wVTu7AOTo62JSQC8LJ2v+Y9I6xhvneJJSWpTVVJUhVNyDYXM9h9Y5RitMhUnTIvHzAH85ONeYxJUmCd5MC3Yc5thpUdUrt4JbD7h/HNIJCg1Cbkki0X2i8/vfGYRB73X6D+U74zCvs1Nu9hbsgFA84+eMfLHlfDAU1EneL/AC6/cY7pBYG/8p/rjo1ltAsRJ3OJWp+m1v3a+GBpKxBU/Ik742MkAussApO89/pgag6BW2UNov1tthhwvINrQkmZECJsI+xmME+YlOQJ18+4jbba+N5LNnzEAEDWBsebDCylJpk6sEovJLxygTXqMok6+YtsIg/7YhZDuAbgBgSP6yR+mJeMZ9hVdZhdR7Yhpk7yI72wkL6VfoJ2SK7iC/4r0OKGdqUS2hmUWt/uNpwTS47XmPMeeUCZ+2IhU1PJEjTyiD+5ODKegwCI7iRgtJ8FI0abd3Fb9EdU+MZhjHm1GIuQOgE8x8sd1ePPIuRFux6zPP5jEqZY2KVTC7XBg+0/rjrMudPr9TQZYkm8Ryietydu+E0x6FHRpf4r+kKqnFq0gead9yo+50xHORg3zK2kzU9QvIVYuQALi+/L++Jsm1MFQwAA/MqAtteJkDncYLamjg6WpwbBSQrQYJ3HpMjmT7xONJ24BHstF/xX9IQvWrGnUBYkhk06VABktYhRflY4HyVKq2aplkOo1VY+nT+bUYAgRAJsLYs/4KmtEKaoUGSQpnQRIALDeTaw25mcF5TgeXkvTroVUqyGUBYxJEKSxB2BMTeY2wO9sng53RtGoo4X/lFOzGbrUszVakxUl25iDJI2Nj98BZTLMrsXRhCneRc2nv8AmPyxb6vAfSK/kVKgZ2krVQEiWsoI+IaZgyecRg/hvig5UD8Nll0CF0v/ABHLMOVrNKMbTvflikai04K0Kb7uN+i9CqcF4k1DzNazSqKYDIHUsu0ztvvcAxI6G5o0qlPXQp6Ci+sl5B/LKhrtJAJI6mwxaE8ZKlUPm8urMjH1qNMg8jbSdtiBz6QFfjbitGuyvQhdVL1qIANyVhfym5ki829xdN3LqPzKc+Xao50+o3PvGIqtI/mUg9I/Ttgxso7qWQEkfFA2WQLxtvjWTz1amQFqax/+tpYEdIPL2PPFUyUo5FbMRYH6YzDus1GuSWpCgREmmHIJM/l2XbkJxrDJiOJzl8451FoW0bDbmDImP8sYlp1fTLC0zfbvPbF9fwiqATVTpDqApv3O/wBcAcY8HBKWpqy04P5m9Ek2nVz6Af7c2p3+E6EyucQralU6CAGmAoNtjHyg+3vjl1VwPLGqLQfiJ3+HaRI2nDPP8GXKimc06HX8HlkzFiWJsQm0wee1sG01pMukNSNIgzcEnoZJ9/tg7CyqWK1nsswX1LoB9UmZnpEzucB5bLsKlIzILr9JH1xdOGOjJKsQquVOq+ojmSwt7/LlgrM10VJLC9l0yZnb4f12wHNpEK0rwljhlCzmtszUVCJLmBO55ffG1eqTpKoSTEaRM9hiy187lggDSG/My01Ygg7Sdjy/TrhbRzdIvr01BMO35lsRJAiykAyRcTIjDQl4VjgPZl/txXyXoLszQNKoFqKU6j4enQxJxgzLTYyvIHf7YdJmFrvUVgZqqArFSVUgiG2mBe25+eJf/wANRiFTN02qN8A0suq07yenTA1pfEWjTlbHViqlxKf/AG1kD2n64kbPKeZ++AMzwrMUjDU3tNmFrEiZjaQd8CioOdu3L64oop7GcmtxwmdWRqEjvgpl/MrKV6RtPv8A1whW/P74KoabhmYdgNj3JnGaMmMfxhFtKyecn9JjBXDOIusKFUB2AJ0idxMHf9nCWvTC2FUm+xX+c/oMTZInzU9c+ocj1t7fPCSS0slXdqU/J+g3yniPMUiVV5A1hVcalEyOx57TG2Osn4xcPFVER1vZRDHkYJImJHsYxVc5miHYah8RtB6nAeaqu0aoAm0D9nBVGLWUGjVlGnFJ8Iu3FuP/AIo/x1aoOWk6Y/8AiPtgI0kYhUoOBzk6tjNyyW+UYU0KpBtFtt/54KTiNTeSR0MH5bY2i2xVSD+HquXqMSXWm4KuAbkbiCTcqdJ2m2FGZywd9Uabbg7kWn+c4mrcQLEEi45cj8jbE9TihYQUSeoBn6z+5wbPc11sLczlHpzDlhadJ1ch1HW23LGYeZbO0rai6HqQCPba/vjWBd9A46kGZ4jTqV9VRWYsR66xDBQCDKhYCtaYEDlhvxTxQcywXSCKZJUqylmFhJWbN9r4r3D8uW0gqh/MpuFb3AgwY54ZGapKPSCQZJGnT7WMwR9sCQYI78QVKx8pqyBgF0U20kAIOR/wte439wAcL8vSJ9NOle/qWIueZa4i+2Lp4SztR2qUK2gURYB2B32KdPY26Xx1xrwg4dRlqieUxltbMDIPUAg263xrsOLlfyp1LFVm0DZKSqCW7kke/Of03wytlzrJy70xBFNzVYkuNgygQJuehgi8WFaqadZ0SGFMwu0NAgkKrSBJMbyImNsMcplqsF/LOopDadIUL0ILSY3BHfridTCd2LOKdOWlcMW8VGlKbol2YAbRIsSTzNyYtvPLA9eKU1Fuz6kBLGwAKm0W3I1He3vhnw7gzvRd4LLdwochag1Ry5i8Ne5G+J6NAUix9T1TZaT6dZJEknV6ZEESszBIwIy0pLcalHwK+ML0Ispw8vTRqbLT00wWqBjHmmSyGDuoZST1bniweHKRUKdWW80AnUbhlESSsDSwBMkdp64S1uMtWq/hPIpipq1KKbFYbc+pGMvG/tfAvGOOGk9fL1WXUIH8MSs8w084t13wk1KT2M5JKw647Ty/E200WqCoD8WhwjgSSoJ9IMXBIvAwqqcBpKVpuJeNgbyBy+nLriLhKPmSzU2FNTf0M9yL6QGFza+46nBuYTzDqqNpzHwlwALWgFYgQRvPbGzHCYultC3J+H6NcO1MpTVFGzOTqJgAi5PaB+mFOeyLUyuuNUfCSFYweYN5grI6zi1njLUDWAWajiIpqQ4Nr2BHwz7XvOKo3Dqr6iEMzJYwQefxM0Fp6E4rTlJ7sWSaVrf0C0aJckksohjcG5Ck2g9Y5c8RcFdjWp6p+LDPJ5JoktUR+bQAflvzwXTy9NX1EQ0zqnt9O+HnPwtfI4qzvCSXR+gszlWnTWKZmpUY6o3HX2vbC1FDuBMHkDse3vgnLvWYvoRSJuWAvcwJONVuH1Ha6aY/ykfZv64pHCsPSailc24ZCVkSOWl9+gtB+eOCzc5kcoA/XbDOhxFJ0ZhNbTY0/UVEbdZ52PPDrKeHKOZUvlqrubyukSI7VB/PC67bo7VSU8wf7KwuZiDoUj99LTjT15/LHz2xbqfCMulNFc6a7TA1LrseYQshEQfn8hviHB1pQXGsvcFtPysAPvhHWiuB12aT5KoM0Qtyd7XBH0NsZh7xbha/h1qqYIOkgCbHaI9jjMNGSkriThKLsJctQemFRKvq+ILG20+qDB5XxZAQ4IIJAAM9J2m1msR3jCamRl3c6m8uRMgtFtpve8zjvKeIVpM7oxIYaiukCSCR+l/nOM7vYKajudNw8PSOuIElmEFp/JoI27kzM4I4dx7NZWktOgPM1m5Zi5U7wJOnTGxFjG0zgHI5qtWYsgNIGwAJEg3a/cgX+4ucNcirM2ipT0qQQSSCTPK24nnaNxgXaWTW1ENTjVaqVGbCsiSQqESWIAGsTuIjoZw1yPhzM1AtZc5CP6iVDSSQLFQdNu5tfCjMUPJYA0fMU21bm/8AiEb2353+TBcyrzSQOirBUQyqZ0j0wQLi0Ed+uJVYtpacfceFlhkHiOl+CrKlKqXL04NMwSANgo3AiSFkiQeuI+HZevVqrpo08sCVMpTOqABZVi86eh5nB+U8miwq6ngmWHmMAYiZAIuRbnvscWHiPGVoAVXpslNgCUIUgiNjcAkdN8LfQkt2Npb8gQcNy2aes2gisoChyjIUKjpaTBAPO24xWh4T8oBajyfNBDAAW/NEk+ohZHseWLbU46Kyt+HCBmEKzD4Z5xzjpbnvEGseJPMru6CnqanT1DUDpYCPMCLAkiVM3tqAwkXU1aU7INSEbauQkHyv/QdAgMFvT8RIuwCga55jrgN4NRhUpPVSpAljz1AHXplYtItEgRGEn4CqtD1VG8sU9SqUOoHcooMtpPUCOsXw38IZOtVpl6jMqUfSmwYkxYys6Pne2LTg1Fu5C7eDvi1JKdcTUVfTCgsZvbUZPX92wIadfzhDI6AG4K7dCbsDcC/XBnEK9GtmHp1EAZQAj/FrsCQR2Jjed8FcIyQpo+pW1LpiSskbGDI1KN73/mtPEbve3JrJrOwn4nm61EKz0hpYTIYwLm1xuIwsfxH0pmf836enHouRqU3CoXV1iXV1vPQEmLHnHPCXNeHQKnppU4B9LBEiO5Aw8ZrmJzzpxWYZEXCeLJUOjywrG9o9RPtA1c++Ic9+KkrTpwpsIILfrY/LFg4pkgian2WJ1RAtcj5zbvhRR46khyDIsGm+m1iPrzJFt+TKXKQNKUvGIMpR0NDKykAh9QJW8RcXXrN8Wunx+llsu6UI1sPUFDekdtV7jcnEPGqbwNKh1czc9Rv0++FD1nUhSijpG+/KL/bDOWvJWNXupbGcOqSfxI1aqZmWErz3/tcb4a5jihqLrF5HM7W7/SMQUM4cvSMwLzHNieu0Y5XO03UjSFnfTaCe3LCTWrNi1LtMY3u9/U34W8RrTBp5gaqbbneDuJHSR+mMwqzXDp8taVMlyCW6GNtuoE/OMZi2mDySVSa2YbVy506HLyblBCyCbEk/lEdPnjqhlEUzqso/w79pY+9gcGpkyVADMqi5FLSCZ5Enbb741nOHekCnTpof8VRixH+UXGq2E1cXKaebAuQetWfUp8mkvNvsTEHvG2HtRAwQ0Xeo1hJA0uBvAAJkz2HcYqFZQx9VQmPVYWHU3Mkk3iP64bcB4kmXqCpXVmEQhUx6iRqlTAkzMkiMaccXRoTzkePQLeVUIKhgZDC+jawMRsNxMEGBONVqIRHZQACQR1ifuel8MgutQrs7jUWBcAQSTAtzAt9cB+JMoRAAkK9x1AkX+cY5J1XqUX1OmNNaXJFVzeWVn1klZDFoHqU76z1URcbd727yWXrVDWp1atYhRBBJKsQf+6QQLEEbSDgilwxlrLUT1SNcTcqSZFzfb9BbDGgkVrCQVAF5IAt/L+WOzVg49ORNkeGNJ0GooBsSw6mSCBJEbWg9cXnwFUrF6nm30D0yDsxM3uGFhz9wLYRaaQGtmVNKgFtjAtEj5fTth1wxCvws6rFgtjBveREX6WtjnrrXBxWDpp4LTmuH03IfQsb7RJExtuLzHW+K9xjhL0orUqpDOppqL6dRBgknsTBi0DEK+I6tKqUZiVZTo1ASDEghragT6TPUEYmynGi9PynPqDnSY2AUkWxx01VpySe34KStJA2U4OtCgqRrYg/ESQWvJ5wCegkYxcnWUjSykOIZSpsbC3pkjeREQOWEOd41mDVNTKMKiqNLgANDTMnsdpFhBwyyfi2m9PVWGm59ME3B5W7Y7JKW5NOLwMavh5qYfyqguBp1yCtr+oSSOcEWxFnMwcpTIlqzwZCBjPuCCB9fbCo+NwDpRCE6tc/Sf54iqcV1Et5kNuOn2N8bxLcW0eBbxzxS2YUUyvpkHaGkHkRhd+BqsSzKAg67xy7e+I66qzMxld9UfWQd/wCnfkPlMoVqz8SgH1e9r9746LJK6OWUHKSGa58KvlEDy+Wkw4PVSAAD15HngtaWlQQdamwfc+zdGiJH8sLamWoqFVahLsslY/NyEmwG/vA6yDaFZaQEajq+JCJ2mSwtI9oK9b4SUbrAk6be4n8Q5glwvICfmf7R98DcNEk30kCQeXsfthtxTICr6qRDKGVTG6Agzq6iRZuckYHGUZXIVtACQDO88+skzt0xWM420gjC5ZcrxHLCmgM6gCdTgczsCBHPGYStlKy6WUgSPhmT3uYtzxmOd9ni3e/3OpVLYsX0cAogaUaosXPqBn5kT9MUnimVdqtSl8KLtpA1VBMADYRyufrhlwnj2ZzKN5Sr5in17BQh2gTO474FrHMUcwiOs63AQxY33nrHLDJSiwtxkg7N+E8zpXytPmJcNqWQI2mLt/M74WcIzlMoA9GrVqxYllje5kAEAzsZFiMOvEfiU0gEEa2g3MkLG4EEDnv98Ic49UFqhOh3VfL9MyDy1GFFpPP5Y0NUo+I0mlLA/wCE5vSnwCkA/pUc7ieQtJPLDrMMpJLzBuJjmN+vyx5omYrUqoarq1n4Wc6lB6j8rYsuY4siKCwerVHJZgztIHpBmdxzsDFp1aF2h6VZJNsLoKRIcNoklSCRpIsBa41Ly6ieeFWXrs1ZNNBgiF2M/GZuQQLfFcjmI98Lszx/MM1iKQmAiQpvcama423Me2HnhzxFVoU8w7nzKpAFNlAYKYPpLbgTpMCdhi6g0skXNPYHop5qhyKaGxplwGO8yxEQT/2gR0wPxHxPVRfL0FSQfVINpiVOx2N+uJVyOcqfDQaCoubWH3G+MreCK602q12poqrJBa6wOokEzAg9sZWv4gttLwlZyvEGFTVIv/jkx89x7jDPh3G2ZmRmA1woIte28ciLcscZXwrWJUnTpm/qO3OLHliVuDFqhVKiqUICkiCsE2JtMEG8dL4eeiRODqRLBlvENOm6UqlthqAUKvpC/DJOn0xB54W+I8ijAMczTNW/MQ07TBsetgMQ5Lg7U384sjhJLmVjUvQk9d2i1xiPifFywn8OEaxVhDe0yuxkcgYIvhIxSfhKubcXqK/mKZRivMb22xM/mUgutWAYalnmDzGG/D81UIHl02Y/mVlOmZmzavswxYXfJZgrTzQZHRbmWABO9xbSREexnDTqad1clGGLplU4Jmgah1iVgXgnSZkTF43GGVXIUq3ry9TQQJ0EGB9gQs/TtOLpwDguSUE0aa1JJBZvXaSNzaD0GE/inwdVNUVsmqqearpUAjmB35jEF2iEpW28yiTSzkqv4bQ8Vw1MEQtQGRPysV7b4Jq0xpFOmBUUSAbA/wCZb2M4jzNSokqwZGgh6YhlPIlQZEjmlu1rY5yNKCGouWFtwLMT0mwGKtXszXVyHh9NqNTXSJ2hlIkjsVIWVNv98NTVTTXr0YdRpJptMoQYB3uhF79I33cA6iyNYxM7Ejnfe04ruYAoVCtFf4jGQSYGkbrGzahMg/TC31u/JnDRlHKZw1izgOT/ANoJA/06iD1uPpjMOeGVaLUNVJNI/OgJ9BJn30ybfLGYKmLvkpvCuI1MvUFSmYMc9iOh7YsHEeKZjM+WiodRhgqg2a95N+4GF2ZzShaRXSCq7MA0WtbrIn54goU2TTWba7GTckyBbnbFnnJNK2B1wLw+/mK1eAWqAFWMs0GYjeSQB9BztZ/+IeYDrTVjpIIUAo1/YEfP/fHnvDMy/miprM0yGveArA87ATyw7/5+MwSzay42LEsYPSBYdRAGJVISck+hSElaxBRSiiy5ZlWNQIJWZ2gMLk9+Rx03EHqkGiiot/Ta55Gfc7Qfe9oM1XR9Ks8hZa/KfbeZtjH4gqKFpLLH4QCDBPYYNr7hvZ7h2dD1XVanlU0IAALeoWEudN+u3XFn8NcAoZX1CHcwdRuAIn0/Tfviv8LAzDEMigLupm5EG53idQ+eE+e8Q1UqOKbBUk6RvAiLco6fLCqLfhWBnJLxM9crZ1KS6qjKiyBJMX7nuMUfxH4pTNIaVOt5SE+okSWW0DcRcfpipLmGzE+fmNKiLQSSYtCiJ9yf1wXksnlzqKvW0qJY+UrQO51W9ow8aKjl7iOq5YSwO+F1VVpqZtjqifQscoicO6uYywUrTp1CHmWQAyTzbSdUmSbDr2xTalLKwADWgixCqF94Mn5WxDWoinoC1mUMfiZSAANtifp/LAdO73CqiXAxzdekqKKVLXpjy1MkAkm55kidjjisWpUnFVk1VJY659RgCBAMACL4G878pz56WRj9wb4kbhiVAv8A1QqwphagZADPWCSLfbDaOoHNcAhNakRrYzusG0fLfE1TNGofU0x2AwzyuTlfW1OsTuqukLG0anB7WwC3h+uCWKrTp6oUvUSDvAnVfCONykaiirHfBOIVcqxdW9DXNPkR17HlIxaD/wARMuBBSrMGQAsTyEzz68sVfNA0QErFaiMCIWWNPa4JUddh9sKszwumqa/P1TOnTSaCemo2nrifcRm7zFlJpeEsb5tn8x6dJQzH1U2JkXsVttvfb6Y7yORRdbNRIc7wSR/oj9IxXslx2pTUqSGtYtuP6/XBA8UNzEdY5/X+uH7uawgucHkb1XhqcAfFpN4IkHrtEX26YDrZuktRNfxAmD8iL/p9ML8zxCq6l7KJB2ntPTCli1VtizHoJJ+Qw0afUWdToWNqp1K1AlWUH1WuGO3cC8YzGuC1wv8ADhpHIrDd7HlP0xmOSrNqVnG5eFKMlcX1aiAk06LNOxZSR7++Acx5p+MNbqP33wV/zio0Dc4n83MgSUP1H6Y7ruO5y4lsxQmWc7AnD1Ioqq+kVGEFlUc+/P7YB/H1bzaxNxy+nXA5rudLPy9U84BH87YZpyFVo7FjpZOlGkqhI5lZieXU9sLhmqSwAgVtwbC3eNpAn6YYZSqTWg3LJJ3tewHsB+uFmfpUUYF9ZZvyqVgchy2tiUejLS2ujqnUrUQ06QXgalNwCRad9ht/mxxkeFqF11BJ3AvpA6kj9L8rYLzFFXlFpgGJXTMSBv8ApfAlHXV0UtJTSSWYz6itr+2GTuhHGzs8ktTLiiilXYKRJKqDq6+qfTPKO2OqebWrURUT07EsbsJkwJIEAxseWJF4lrbygFbeWuBsdpB543kgoqhEnUBBgfCNzvtc8r4HmbmyJ6NVTXdPzKSBJkQOk9sAZniaKzL8SzfYgnnHLfDQ8LoTqZSxMmSTJ9xiKlk6akNTpie/Q29o+WAnEbTMS5bQxJVD6bkdelgP7YnpeQIhTrtu2kn2vE32OGoywCnSugHfTf8Ar98BHLhCNM3FxEiPY27YOu4HCxLXcVAVVIqpu5UKbxuO45jnG04kyOZFBCS4gtcadjFtuoGI8jUWpXJ0rABDFRAFoAJ5zGGa5CnSbWikzdgTY7mRPPf64DtswrqiGnxVq3poIGMep2PL/Lv+mJm4fTEvV0s0RdVi07CN74qvEnTVrpBkvBmxJ3sATAj9cZk6OYqKfL1leZm3zJOD3fTAO+4auOM5maAYqyqfSCDA+gtbbACVMtNlWT1mB78sBZugTUA3mAAN4AjBw4RTS9WoVnZRv+l/lhmkuRVKUuEcVmpA2YhY2DEiew2GIMvUSnpcF5nkRAgjtc/LHGcWnIFEMe55z+mJjwtvoBNtrSNtzg4SyBtt4RZeHZ6nUQljsedyO57kdMbwryeVpEBYg8qgN/Y3vbGY8ydOmpO7aO2NSTXATw/ha05ZVLHrH7jBXmBlJ3HLp/fDfMsFolQLR9euK1muKog6nkBFv6Y646pMk7RRBnipI2I5yeX+2AdAeupJ3GqOgAsontGBHzDVG29h74dUai0aZZtzcWv0A+mLWcfMjdS8iR1cO1RY1EWFrELH0Jj74W5jhVSWZzqaxJEmPcxHa1sEtmCr3uQLqOu5+5j5YNz9R1pqYJBj0gx7z7HATaC7Mg4vmvL8tUMPMz0BkX+uAKtaoyfw507tp3DT1F4O/wA8DnLvWq/5mPOwAjn0uBhpQZcu12kNZv8ACD0tyi2GSUVbkVycnfgD4XmmCNoKhhckiTGrcdr3+uI8vmGTVUNi5kAe9zfl+uDsvklAqCm3rAlO66lInr0nEObhlYsCGMagR8EbAf5rwf6YN1cWzCa3FZAI+GT78t4t1xh4nTsSYI2A9r2jCEU2IsD8p3xG6EGCCD3xu7iHvZIb5ziZgaWseU32/vgU5esU1C6i0A7e45DAGHPC82VQML6DDjqu4PuL/fBa0rAFLW8k3BGbVpUXHxD339z/AGxOjlFdfjNNtSCZaPTqH1IP1xxnK4WChNPUJLKv5YO3zN8C0M0gqjT8JMHuCIPz54XfI22DWYoKWAJsDCqN2JNp6SCMZkS4chAUTZlmxImN+c9MGU6SpUUuQWQR2taT3grjrPcSkEqu19jEj3xtT2RtK3YLkpVXYG4JAYibD+84ANIkGo7Ek/D1N4+mHVNVC6W0mSTcWGok/TliDOGQVpwGWLDl88BSyM4YyIaYJNt8NuG59lDEwRJLDmbD7WwCM6SIbvf3x0siGUG45jef1GKSzuRjjYZ5lfVrpNIcA9f15/vrjMQmpADD4DYyNj+/0xmJ2HuWHjVZhlyQYPXFGB3xvGYNPk1Ua8AUes88ZWctWpAmRrFv9QxmMxn8Rl8AZwNQz3v6SfmYvgMVmNaqCxgaoE2F+WMxmMuQsN4N/wCnPP8A+xwJxJB/Ft8JgRaJgmw743jMBfEZ/CMMpQUTA2gD21qcBM5NR5My2k+2oWxmMxluZ7ChTBIvE4IcSGBvAJHvjMZinInBxw5ATBEgkYe5X4Dt8J5dNsZjMJUGpCeqg11V5CYHTGVaChKhAuCI7XxmMwwrQfUGzfmMAntpP9MdZ9ppNPQ43jMJyivDOWN45GLfTBTKJX5j7TjMZibKIG/BIWMr+uAcjUJZkN1vbGYzFIZTuQqYkSUVEe+/eMZjMZjB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7292" name="Picture 12" descr="http://blogs.smithsonianmag.com/artscience/files/2012/11/Liittschwager-Central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2385673"/>
            <a:ext cx="2664296" cy="399992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91880" y="6165304"/>
            <a:ext cx="53285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 world in one cubic foot </a:t>
            </a:r>
            <a:r>
              <a:rPr lang="en-US" i="1" dirty="0" smtClean="0"/>
              <a:t>by</a:t>
            </a:r>
            <a:r>
              <a:rPr lang="en-US" dirty="0" smtClean="0"/>
              <a:t> </a:t>
            </a:r>
            <a:r>
              <a:rPr lang="en-US" i="1" dirty="0" smtClean="0"/>
              <a:t>David </a:t>
            </a:r>
            <a:r>
              <a:rPr lang="en-US" i="1" dirty="0" err="1" smtClean="0"/>
              <a:t>Liittschwager</a:t>
            </a:r>
            <a:endParaRPr lang="he-IL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827584" y="-27384"/>
            <a:ext cx="7456901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מהו המגוון הביולוגי ?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427984" y="1844824"/>
            <a:ext cx="4536504" cy="100811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מגוון מערכות אקולוגיות</a:t>
            </a:r>
          </a:p>
          <a:p>
            <a:pPr algn="r">
              <a:lnSpc>
                <a:spcPct val="150000"/>
              </a:lnSpc>
              <a:buFont typeface="Arial" pitchFamily="34" charset="0"/>
              <a:buChar char="•"/>
            </a:pPr>
            <a:endParaRPr lang="he-IL" dirty="0" smtClean="0">
              <a:solidFill>
                <a:srgbClr val="5A9D15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0" y="1052736"/>
            <a:ext cx="9144000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2800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כלל השונות של צורות החיים על פני כדור הארץ על תפקודיהן</a:t>
            </a:r>
          </a:p>
        </p:txBody>
      </p:sp>
      <p:pic>
        <p:nvPicPr>
          <p:cNvPr id="95234" name="Picture 2" descr="http://geo-mexico.com/wp-content/uploads/2010/10/biod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973" y="2852936"/>
            <a:ext cx="44862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611560" y="1361459"/>
            <a:ext cx="3528392" cy="10594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העצמת התפקוד</a:t>
            </a: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5222191" y="1406599"/>
            <a:ext cx="3528392" cy="9361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עושר ושונות בהרכב 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79512" y="-27384"/>
            <a:ext cx="8784976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הקשר בין עושר והרכב לבין תפקוד</a:t>
            </a:r>
          </a:p>
        </p:txBody>
      </p:sp>
      <p:sp>
        <p:nvSpPr>
          <p:cNvPr id="7" name="Up Arrow 6"/>
          <p:cNvSpPr/>
          <p:nvPr/>
        </p:nvSpPr>
        <p:spPr>
          <a:xfrm>
            <a:off x="4139952" y="2636912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67544" y="2276872"/>
            <a:ext cx="3528392" cy="4104456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ייצור ראשוני </a:t>
            </a:r>
          </a:p>
          <a:p>
            <a:pPr algn="r"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גוון בתהליכים</a:t>
            </a:r>
          </a:p>
          <a:p>
            <a:pPr algn="r"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עמידות להפרעות</a:t>
            </a:r>
          </a:p>
          <a:p>
            <a:pPr algn="r"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התאוששות מפגיעה</a:t>
            </a:r>
          </a:p>
          <a:p>
            <a:pPr algn="r">
              <a:lnSpc>
                <a:spcPct val="150000"/>
              </a:lnSpc>
            </a:pPr>
            <a:r>
              <a:rPr lang="he-IL" dirty="0" smtClean="0"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יכולת לאבולוציה</a:t>
            </a:r>
          </a:p>
          <a:p>
            <a:pPr algn="r">
              <a:lnSpc>
                <a:spcPct val="150000"/>
              </a:lnSpc>
            </a:pPr>
            <a:endParaRPr lang="he-IL" dirty="0" smtClean="0">
              <a:solidFill>
                <a:srgbClr val="7030A0"/>
              </a:solidFill>
              <a:effectLst>
                <a:innerShdw blurRad="63500" dist="50800" dir="16200000">
                  <a:prstClr val="black">
                    <a:alpha val="72000"/>
                  </a:prstClr>
                </a:innerShdw>
              </a:effectLst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4120153" y="3356992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Up Arrow 10"/>
          <p:cNvSpPr/>
          <p:nvPr/>
        </p:nvSpPr>
        <p:spPr>
          <a:xfrm>
            <a:off x="4139952" y="4077072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Up Arrow 11"/>
          <p:cNvSpPr/>
          <p:nvPr/>
        </p:nvSpPr>
        <p:spPr>
          <a:xfrm>
            <a:off x="4139952" y="4848549"/>
            <a:ext cx="196225" cy="2783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Up Arrow 12"/>
          <p:cNvSpPr/>
          <p:nvPr/>
        </p:nvSpPr>
        <p:spPr>
          <a:xfrm>
            <a:off x="4139952" y="5517232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Curved Up Arrow 14"/>
          <p:cNvSpPr/>
          <p:nvPr/>
        </p:nvSpPr>
        <p:spPr>
          <a:xfrm rot="10800000">
            <a:off x="4342071" y="1130521"/>
            <a:ext cx="739879" cy="426270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4380480" y="2129568"/>
            <a:ext cx="739879" cy="426270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827584" y="44624"/>
            <a:ext cx="7456901" cy="98645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000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למה לשמור על המגוון הביולוגי ?</a:t>
            </a:r>
          </a:p>
        </p:txBody>
      </p:sp>
      <p:grpSp>
        <p:nvGrpSpPr>
          <p:cNvPr id="3" name="קבוצה 6"/>
          <p:cNvGrpSpPr/>
          <p:nvPr/>
        </p:nvGrpSpPr>
        <p:grpSpPr>
          <a:xfrm>
            <a:off x="1043608" y="1340768"/>
            <a:ext cx="2906517" cy="2214578"/>
            <a:chOff x="463019" y="1608541"/>
            <a:chExt cx="4086508" cy="305802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4085" y="1988840"/>
              <a:ext cx="3384375" cy="2254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F:\המשך עבודה\משרד להגנת הסביבה\מצגת מגוון ביולוגי\מסגרת תמונות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19" y="1608541"/>
              <a:ext cx="4086508" cy="305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קבוצה 9"/>
          <p:cNvGrpSpPr/>
          <p:nvPr/>
        </p:nvGrpSpPr>
        <p:grpSpPr>
          <a:xfrm>
            <a:off x="5098529" y="1340768"/>
            <a:ext cx="2906517" cy="2214578"/>
            <a:chOff x="4517940" y="1608541"/>
            <a:chExt cx="4086508" cy="3058021"/>
          </a:xfrm>
        </p:grpSpPr>
        <p:pic>
          <p:nvPicPr>
            <p:cNvPr id="7" name="Picture 3" descr="F:\המשך עבודה\משרד להגנת הסביבה\מצגת מגוון ביולוגי\חיבוק עץ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988840"/>
              <a:ext cx="3384376" cy="2254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F:\המשך עבודה\משרד להגנת הסביבה\מצגת מגוון ביולוגי\מסגרת תמונות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40" y="1608541"/>
              <a:ext cx="4086508" cy="305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901260" y="3341032"/>
            <a:ext cx="3429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5A9D15"/>
                </a:solidFill>
              </a:rPr>
              <a:t>לטבע ערך עצמי</a:t>
            </a:r>
            <a:endParaRPr lang="he-IL" sz="2800" b="1" dirty="0">
              <a:solidFill>
                <a:srgbClr val="5A9D1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3341032"/>
            <a:ext cx="34290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5A9D15"/>
                </a:solidFill>
              </a:rPr>
              <a:t>למען האדם</a:t>
            </a:r>
            <a:endParaRPr lang="he-IL" sz="2800" b="1" dirty="0">
              <a:solidFill>
                <a:srgbClr val="5A9D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36" y="4226312"/>
            <a:ext cx="8572528" cy="16821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 קיום האדם ורווחתו תלויים במערכות אקולוגיות מתפקדות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 הסכמה רחבה על קיומו של משבר במגוון הביולוגי </a:t>
            </a:r>
            <a:endParaRPr lang="he-IL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ISExQUFRQUGRYVFhgXFRUUFRQWFRIXFhUXGBUYHCggGBslGxgWITIhJikrLjowFx8zRDMsNy8tLiwBCgoKDg0OGhAQGy0kICQvLywsLCwsLCwsLCwsMiwsLCwsLCwsLCwsLCwsLC8sLCwrLCwsLCssNywsLCwsLCwsLP/AABEIALcAegMBIgACEQEDEQH/xAAbAAABBQEBAAAAAAAAAAAAAAAAAQIDBAUGB//EADwQAAIBAwIEBAQDBQYHAAAAAAECAAMREgQhBTFBURMiMmEUcYGRBhWhM0JTYrEjUnKCkvAWJENEotHh/8QAGQEAAwEBAQAAAAAAAAAAAAAAAAEDAgQF/8QAJxEAAgIBAwQCAgMBAAAAAAAAAAECEQMSITEEE0FRFDJhgTSC8DP/2gAMAwEAAhEDEQA/APIIQgBPVOQ1a34e1Ctj4ZN+TDdOu2XfYxp4Bqf4FT7f7sZu6nSqAGHECVJY0wdzdRzvf3I5DnG1aa2FuJbi5ba4PK2Pmvcjp7Sepm6RhjgOpIBFF9+W2+/W0F4HX8t6ZGRsAdibFRy+bD9ZuMSWYfmVrKt2NzmxvcAAiwFh35wqFWaw4gwKkrk3mBWyWxty3v16CGphSMN+A6kEjwX252F+/wD6MWlwHUMoYUzvcqD6mtjyH+dfvOgp1EucuIObEHK4Kk+GLsFPYk23/dmXrnNI0ymsNQAhPLzVNrkE/wCEdOgj1MVIpfkOp/g1O3LeH5Bqv4FT/T72lziesdXAoairUXG5Jbk1ytrj+VVP1lF+K6gc6tT/AFGFsKI9XwurSXKohUXx3tzte20py3qOKVqi4PUZl7E363lSaV+TLCEJo6ajiL9TFKWlG8cHNlBlI5gwmrI/hl7Say+yr6d+GZkIQljnCEIQAIQhAAjkW5A7mNjqRsQfcRMa5NRRbaBF+cWQ1qmJXsdjOVK2eg2ktyrqaGO45f0kE1nW4t3mXUSxtL45XszkzY9LtcDqCXYCacq6KnYX7/0lqTyO2WwxqIR0bHSZYxoQhOw80ISbV6V6TFKilGHQ84ul0j1PQpPmVf8AM18R9bGKwp8EEf4Tdj9pqU+HlcPKbv6e7b22Hzk1XSupCsrAm9gRYmxKn9VYfQyTy+jojg9swoS5rKW2Q+spykZWrIzg4ujT073UGQa88ougOxkWrOTWHykkqmdEpXiLlA3UfKKyA8xFRbADtFk29y6W1MIQhEMI6QvVA2G57CKC/Zf1joWpGXFU2IPaa/FKChLhQDcRnC9OHAGILM2I9yTYD7zUepTx66/BOXRSjl7d+LNNvxgfNjRtcuV/tLkZ9ScdyCTY7WuZp6b8VBcSKAFiG2qb3zZ7A47DzEfK8ym4QyhyaRApuKTm3pqb2Q++x+0m13C6lHHxaeGRcC9udNsXG3Ym0559RF8I6cfRNcyRB+ZKFo3QlqLZBiw3AYNh6fTsbbn1H5TW/wCLMrlqKliAPXtszMdse7E/WYjIO0mGkOHiY+QNhfpljlj87bzHejXBX4jvkfxvix1IAK4gFja4PqVR0A5Y7fOcuwttOr4fwqpXJFKmXKi5tYAD3JIAlJ9MtzdRfr85SHVKPgnk6Fz4aM/RLZb94zSLcs06Hh3B6tfLwaRfH1EWAXtdiQB8pSFEC4sBv+sXyVvtyNdE7StbFaEtYDtJq2jKLTdlstQFkO3mCsVJ+4ImO+vRT4r9mczAbmQZF+Wy9+pmgaSnmBHYDsJr5EV4MvpJPzsU0QDYSSWMB2i4jtF30/Br4rXlEPF/2f1Eg4Y1kBHMG4+Y3En4v+z+olbh/o+pixfx/wBhnddX/U9j+HSpV8HpqWXiLfJalEn/AMVq/eY9Gumpo0BUpo3jJxKtmb5oVc1FwPTec/S02sFTR+chtTT8Kgcv+kzYYH+6PNy7GZq6+rTsgcjwvERbWsoqbVAPYyTNQjtz/t0dvwnhy0jpC6UTXparSo2KMLLWW9nJNnbk1xymRwrVJWr1aLrSDM7jTqyHwfGdwpyUHmwUAE8jMPUcd1DKitWchCjLuNmp+hr9x3jqXFtSjNXDurVrgviBmVtlY2tcXG47w8DUXbsu8BqqTU0VZWw1DomS7tSqq5VGx/eW53Haan5TTp0vBZEZjp9XXatvktTT1XRQpvYJ5ACP55Q0+j1mmpNUpVFUOtN3COpqKlTZHYEXUG/MHrMytra9JamlNQ4ZHJQwZSSRezDmCQORsbRG+Xsza0GlWro9HSZmWnU1dRKpRQxFRlpLRyBIFrE/rLX5PSWmaBRSTptRqDXIOYqUq7IoBvYLZACO7TD4BW1KLWfT1MAgQuLgA5PghsRa4J59JX1PEK6LU0zVThk2ahgyli128w5gnfY2MAad8nZpwTT1KxpGkqrQ1CUha4NZfh2qFXN/MSyjfs0538T1/EocPfw1p5UqpwQEKP8AmX5A8pl1ONV38PKq58Eg0991IsAb9SAALmLqddW1ToKlTNr4rkVUDJuV9govGzMYu02UoSSvp2TdgQLsob91ihs2Lcjb27y1wrhT6gsKbU8wCQjPi9SyliEHU2BmKLaijHRl46FDsxK+tZxY2t8pb4apKhRzJsPmTYTMmnw42UEbEH7T1MsIxhSVHh4Mkp5Lk7dHrNRKb19OtNy50Wt09NhjiEV1SkQDfzDOje+3OVWRmUValJRq1p640l8IAsKdRBSbw7eYgGpbY3t1nniVXBJDOCfMbE3JBvc/1vJviKhZXyqFhYK2TFhbkFbmPpOKSO/HE9CfhwdwFpAv8Tw5qqqgOBdSatwB5Vvz6TD/ABNqHOjoqP2Y1GtU2QWXGsuC5AbbE7dZzNPU1AWxdwzeqzMC2997G537yIV2sVybEnIjI2LdyOp95nwb000ei6pcqBHh4AaTRsa29qtnFqBy8u97+XfaTVNKgrOq00NGpqNYuqOAIpomnVqYyt/ZgbsOW884bUOwVS7sF9KlmIX5Lfb6RPiXswzez+sZNZ/8W/m+sQaPyehBCunqU1QfD+DoWRsBZ2espqEvbzEm9x7SLiNOlhrauKA6WpqaAso/7koKZt/LeracEdU+IQO+I5Lk2Iub7Le3PeN8Vt7sTkbtufMe57mMWjfk9LPgjWafT+CxVal6bNSRaPh/CMcVcftATZt+t5lcIqHU0qLsoTDUUjVHhKKeoFXUAKVe3NfSVG1hON+LeyjN7L6Rm1lvzxF9vpG/EvYLm+Km6jJrKe4F7A+8RrQegfFHHSU2ANBtTrqD+RcVDv4dPe3lIyuPlMrWMNPV1WCnPSUKWnRlW6o7BadWoxHJjlUAJ6mc7wziRpVFcjxArZhGZsDUt5XYDmQbH3tK1XVMxdixvUN33IyJOW4677wDTQyLGXi3hpKazAmnoB5PqZmTT4f6PqZ6PUfQ8fpP+n6Oo1nEqbM5K1aaulOne29qbXt09SW/+iT1eO0r0vCRgEa4GI/uVRsL93Bi1PxHSYEGkelh5WAsoRW837wAG3KV9VxukUKpSKEsrGwW3ldCBfnyU/ecTdo7opp8ErcUopVpFaZTE1Cxws3mpYLte9gb3+8k/PKBZsaVs7/uBmLMHG+/dgdoVvxLSbNjSbNwQT5Ta6MLi/LdjeRV+P0sWFOjiTcqxVbqTjbkdrWNjEa5rYPzaktRKlOjiq+Leylb3pKigte+xJvv1klXimlyJalY+Xmm58+TFt+ZB6d5FpuPUlL3pko1QVAPLYDABhjysWVTa/SK3H6JBPg+YjEFlVgLZWPME7G3yEEgbHUuK6VbWpHbHfFchi1+YPO3XrI9ZrNO9Gpiio/lA8oBJz6W5WXn3vOfEIjSikF4XheEDVhC0IXj3FsLFkReLlGsbMvKjEmnw/0fUzMmlw/0fUzt6j6Hm9L9y1CJCcVHpWLCJEJjoTkBN46IBCDBCwiQiodiM0bnHxpSbjp8k5avDEziXgVMbeVSXgk2/I68W8jvHXjozZkzS0Ho+pmbNHQHy/WVz/U5+m+5ahEhOSj0LAmAhCAhYRC0aXPQQUQcqHxLyPEnmY4II9KFqb8DsoXhCKhixCIQgBG9PtGXkzNaV8pbHb5IZKXBnS5oW/WU5d0Kde06Mn1OTDetUXYSF9QB7yI6v2nMscmdryxXktwlQav2jvix2h25C70fZZhK/wAWPeHxQ94u3L0Pux9liEr/ABY7GNOr9o+3L0Hdj7LUJTOqPtI2rE9Y1iZl54l5nA5mRNqO0qZQylFiSJvO3wSs94XkWUXKb0ktRWki1Da3SRwm6Ip0PyhlGQgFj8oZRkIBY/KGUZCAWPyhlGQgFmjT4axpeJcXNyE3yKgXy7b2NhzNpWqUHUKxUgMLqbcx3+U1dLxlPBRKniM1PLGwGI2IW/nF7DblE0X4kenR8PFbqFCGxNhuGyu3IjpyuSbTO5rYyGRha4IvuNulyP6gxLHsftNzSfiqoGGaoyZXawbIjxDU2u1uZt8pDxX8RPVDoAqo23XK2WW5vbn7crfOPcVoyMouUjix0KxLQtFhGIS0LRYQAS0LRYQAS0LRYQAS0LRYQAS0LRYQAS0LRYQAS0dCEA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8" name="AutoShape 4" descr="data:image/jpeg;base64,/9j/4AAQSkZJRgABAQAAAQABAAD/2wCEAAkGBxQSEhISExQUFRQUGRYVFhgXFRUUFRQWFRIXFhUXGBUYHCggGBslGxgWITIhJikrLjowFx8zRDMsNy8tLiwBCgoKDg0OGhAQGy0kICQvLywsLCwsLCwsLCwsMiwsLCwsLCwsLCwsLCwsLC8sLCwrLCwsLCssNywsLCwsLCwsLP/AABEIALcAegMBIgACEQEDEQH/xAAbAAABBQEBAAAAAAAAAAAAAAAAAQIDBAUGB//EADwQAAIBAwIEBAQDBQYHAAAAAAECAAMREgQhBTFBURMiMmEUcYGRBhWhM0JTYrEjUnKCkvAWJENEotHh/8QAGQEAAwEBAQAAAAAAAAAAAAAAAAEDAgQF/8QAJxEAAgIBAwQCAgMBAAAAAAAAAAECEQMSITEEE0FRFDJhgTSC8DP/2gAMAwEAAhEDEQA/APIIQgBPVOQ1a34e1Ctj4ZN+TDdOu2XfYxp4Bqf4FT7f7sZu6nSqAGHECVJY0wdzdRzvf3I5DnG1aa2FuJbi5ba4PK2Pmvcjp7Sepm6RhjgOpIBFF9+W2+/W0F4HX8t6ZGRsAdibFRy+bD9ZuMSWYfmVrKt2NzmxvcAAiwFh35wqFWaw4gwKkrk3mBWyWxty3v16CGphSMN+A6kEjwX252F+/wD6MWlwHUMoYUzvcqD6mtjyH+dfvOgp1EucuIObEHK4Kk+GLsFPYk23/dmXrnNI0ymsNQAhPLzVNrkE/wCEdOgj1MVIpfkOp/g1O3LeH5Bqv4FT/T72lziesdXAoairUXG5Jbk1ytrj+VVP1lF+K6gc6tT/AFGFsKI9XwurSXKohUXx3tzte20py3qOKVqi4PUZl7E363lSaV+TLCEJo6ajiL9TFKWlG8cHNlBlI5gwmrI/hl7Say+yr6d+GZkIQljnCEIQAIQhAAjkW5A7mNjqRsQfcRMa5NRRbaBF+cWQ1qmJXsdjOVK2eg2ktyrqaGO45f0kE1nW4t3mXUSxtL45XszkzY9LtcDqCXYCacq6KnYX7/0lqTyO2WwxqIR0bHSZYxoQhOw80ISbV6V6TFKilGHQ84ul0j1PQpPmVf8AM18R9bGKwp8EEf4Tdj9pqU+HlcPKbv6e7b22Hzk1XSupCsrAm9gRYmxKn9VYfQyTy+jojg9swoS5rKW2Q+spykZWrIzg4ujT073UGQa88ougOxkWrOTWHykkqmdEpXiLlA3UfKKyA8xFRbADtFk29y6W1MIQhEMI6QvVA2G57CKC/Zf1joWpGXFU2IPaa/FKChLhQDcRnC9OHAGILM2I9yTYD7zUepTx66/BOXRSjl7d+LNNvxgfNjRtcuV/tLkZ9ScdyCTY7WuZp6b8VBcSKAFiG2qb3zZ7A47DzEfK8ym4QyhyaRApuKTm3pqb2Q++x+0m13C6lHHxaeGRcC9udNsXG3Ym0559RF8I6cfRNcyRB+ZKFo3QlqLZBiw3AYNh6fTsbbn1H5TW/wCLMrlqKliAPXtszMdse7E/WYjIO0mGkOHiY+QNhfpljlj87bzHejXBX4jvkfxvix1IAK4gFja4PqVR0A5Y7fOcuwttOr4fwqpXJFKmXKi5tYAD3JIAlJ9MtzdRfr85SHVKPgnk6Fz4aM/RLZb94zSLcs06Hh3B6tfLwaRfH1EWAXtdiQB8pSFEC4sBv+sXyVvtyNdE7StbFaEtYDtJq2jKLTdlstQFkO3mCsVJ+4ImO+vRT4r9mczAbmQZF+Wy9+pmgaSnmBHYDsJr5EV4MvpJPzsU0QDYSSWMB2i4jtF30/Br4rXlEPF/2f1Eg4Y1kBHMG4+Y3En4v+z+olbh/o+pixfx/wBhnddX/U9j+HSpV8HpqWXiLfJalEn/AMVq/eY9Gumpo0BUpo3jJxKtmb5oVc1FwPTec/S02sFTR+chtTT8Kgcv+kzYYH+6PNy7GZq6+rTsgcjwvERbWsoqbVAPYyTNQjtz/t0dvwnhy0jpC6UTXparSo2KMLLWW9nJNnbk1xymRwrVJWr1aLrSDM7jTqyHwfGdwpyUHmwUAE8jMPUcd1DKitWchCjLuNmp+hr9x3jqXFtSjNXDurVrgviBmVtlY2tcXG47w8DUXbsu8BqqTU0VZWw1DomS7tSqq5VGx/eW53Haan5TTp0vBZEZjp9XXatvktTT1XRQpvYJ5ACP55Q0+j1mmpNUpVFUOtN3COpqKlTZHYEXUG/MHrMytra9JamlNQ4ZHJQwZSSRezDmCQORsbRG+Xsza0GlWro9HSZmWnU1dRKpRQxFRlpLRyBIFrE/rLX5PSWmaBRSTptRqDXIOYqUq7IoBvYLZACO7TD4BW1KLWfT1MAgQuLgA5PghsRa4J59JX1PEK6LU0zVThk2ahgyli128w5gnfY2MAad8nZpwTT1KxpGkqrQ1CUha4NZfh2qFXN/MSyjfs0538T1/EocPfw1p5UqpwQEKP8AmX5A8pl1ONV38PKq58Eg0991IsAb9SAALmLqddW1ToKlTNr4rkVUDJuV9govGzMYu02UoSSvp2TdgQLsob91ihs2Lcjb27y1wrhT6gsKbU8wCQjPi9SyliEHU2BmKLaijHRl46FDsxK+tZxY2t8pb4apKhRzJsPmTYTMmnw42UEbEH7T1MsIxhSVHh4Mkp5Lk7dHrNRKb19OtNy50Wt09NhjiEV1SkQDfzDOje+3OVWRmUValJRq1p640l8IAsKdRBSbw7eYgGpbY3t1nniVXBJDOCfMbE3JBvc/1vJviKhZXyqFhYK2TFhbkFbmPpOKSO/HE9CfhwdwFpAv8Tw5qqqgOBdSatwB5Vvz6TD/ABNqHOjoqP2Y1GtU2QWXGsuC5AbbE7dZzNPU1AWxdwzeqzMC2997G537yIV2sVybEnIjI2LdyOp95nwb000ei6pcqBHh4AaTRsa29qtnFqBy8u97+XfaTVNKgrOq00NGpqNYuqOAIpomnVqYyt/ZgbsOW884bUOwVS7sF9KlmIX5Lfb6RPiXswzez+sZNZ/8W/m+sQaPyehBCunqU1QfD+DoWRsBZ2espqEvbzEm9x7SLiNOlhrauKA6WpqaAso/7koKZt/LeracEdU+IQO+I5Lk2Iub7Le3PeN8Vt7sTkbtufMe57mMWjfk9LPgjWafT+CxVal6bNSRaPh/CMcVcftATZt+t5lcIqHU0qLsoTDUUjVHhKKeoFXUAKVe3NfSVG1hON+LeyjN7L6Rm1lvzxF9vpG/EvYLm+Km6jJrKe4F7A+8RrQegfFHHSU2ANBtTrqD+RcVDv4dPe3lIyuPlMrWMNPV1WCnPSUKWnRlW6o7BadWoxHJjlUAJ6mc7wziRpVFcjxArZhGZsDUt5XYDmQbH3tK1XVMxdixvUN33IyJOW4677wDTQyLGXi3hpKazAmnoB5PqZmTT4f6PqZ6PUfQ8fpP+n6Oo1nEqbM5K1aaulOne29qbXt09SW/+iT1eO0r0vCRgEa4GI/uVRsL93Bi1PxHSYEGkelh5WAsoRW837wAG3KV9VxukUKpSKEsrGwW3ldCBfnyU/ecTdo7opp8ErcUopVpFaZTE1Cxws3mpYLte9gb3+8k/PKBZsaVs7/uBmLMHG+/dgdoVvxLSbNjSbNwQT5Ta6MLi/LdjeRV+P0sWFOjiTcqxVbqTjbkdrWNjEa5rYPzaktRKlOjiq+Leylb3pKigte+xJvv1klXimlyJalY+Xmm58+TFt+ZB6d5FpuPUlL3pko1QVAPLYDABhjysWVTa/SK3H6JBPg+YjEFlVgLZWPME7G3yEEgbHUuK6VbWpHbHfFchi1+YPO3XrI9ZrNO9Gpiio/lA8oBJz6W5WXn3vOfEIjSikF4XheEDVhC0IXj3FsLFkReLlGsbMvKjEmnw/0fUzMmlw/0fUzt6j6Hm9L9y1CJCcVHpWLCJEJjoTkBN46IBCDBCwiQiodiM0bnHxpSbjp8k5avDEziXgVMbeVSXgk2/I68W8jvHXjozZkzS0Ho+pmbNHQHy/WVz/U5+m+5ahEhOSj0LAmAhCAhYRC0aXPQQUQcqHxLyPEnmY4II9KFqb8DsoXhCKhixCIQgBG9PtGXkzNaV8pbHb5IZKXBnS5oW/WU5d0Kde06Mn1OTDetUXYSF9QB7yI6v2nMscmdryxXktwlQav2jvix2h25C70fZZhK/wAWPeHxQ94u3L0Pux9liEr/ABY7GNOr9o+3L0Hdj7LUJTOqPtI2rE9Y1iZl54l5nA5mRNqO0qZQylFiSJvO3wSs94XkWUXKb0ktRWki1Da3SRwm6Ip0PyhlGQgFj8oZRkIBY/KGUZCAWPyhlGQgFmjT4axpeJcXNyE3yKgXy7b2NhzNpWqUHUKxUgMLqbcx3+U1dLxlPBRKniM1PLGwGI2IW/nF7DblE0X4kenR8PFbqFCGxNhuGyu3IjpyuSbTO5rYyGRha4IvuNulyP6gxLHsftNzSfiqoGGaoyZXawbIjxDU2u1uZt8pDxX8RPVDoAqo23XK2WW5vbn7crfOPcVoyMouUjix0KxLQtFhGIS0LRYQAS0LRYQAS0LRYQAS0LRYQAS0LRYQAS0LRYQAS0dCEA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0" y="44624"/>
            <a:ext cx="9144000" cy="100811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שרותי המערכת האקולוגית והקשרים למגוון הביולוגי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903649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 תהליכים אקולוגיים תומכים – </a:t>
            </a:r>
            <a:r>
              <a:rPr lang="he-IL" sz="2800" dirty="0" smtClean="0">
                <a:solidFill>
                  <a:srgbClr val="7030A0"/>
                </a:solidFill>
              </a:rPr>
              <a:t>ייצור ראשוני, חמצן, יצירת קרקע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800" b="1" dirty="0" smtClean="0">
                <a:solidFill>
                  <a:srgbClr val="7030A0"/>
                </a:solidFill>
              </a:rPr>
              <a:t> שרותי אספקה – </a:t>
            </a:r>
            <a:r>
              <a:rPr lang="he-IL" sz="2800" dirty="0" smtClean="0">
                <a:solidFill>
                  <a:srgbClr val="7030A0"/>
                </a:solidFill>
              </a:rPr>
              <a:t>מזון, תרופות, עצה, האבקה, מרעית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rgbClr val="7030A0"/>
                </a:solidFill>
              </a:rPr>
              <a:t> </a:t>
            </a:r>
            <a:r>
              <a:rPr lang="he-IL" sz="2800" b="1" dirty="0" smtClean="0">
                <a:solidFill>
                  <a:srgbClr val="7030A0"/>
                </a:solidFill>
              </a:rPr>
              <a:t> שרותי </a:t>
            </a:r>
            <a:r>
              <a:rPr lang="he-IL" sz="2800" b="1" dirty="0">
                <a:solidFill>
                  <a:srgbClr val="7030A0"/>
                </a:solidFill>
              </a:rPr>
              <a:t>ויסות – </a:t>
            </a:r>
            <a:r>
              <a:rPr lang="he-IL" sz="2800" dirty="0" smtClean="0">
                <a:solidFill>
                  <a:srgbClr val="7030A0"/>
                </a:solidFill>
              </a:rPr>
              <a:t>טיהור מים, בלימת סחיפת קרקע, בקרת מזיקים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he-IL" sz="2800" b="1" dirty="0">
                <a:solidFill>
                  <a:srgbClr val="7030A0"/>
                </a:solidFill>
              </a:rPr>
              <a:t> </a:t>
            </a:r>
            <a:r>
              <a:rPr lang="he-IL" sz="2800" b="1" dirty="0" smtClean="0">
                <a:solidFill>
                  <a:srgbClr val="7030A0"/>
                </a:solidFill>
              </a:rPr>
              <a:t> שרותי תרבות – </a:t>
            </a:r>
            <a:r>
              <a:rPr lang="he-IL" sz="2800" dirty="0" smtClean="0">
                <a:solidFill>
                  <a:srgbClr val="7030A0"/>
                </a:solidFill>
              </a:rPr>
              <a:t>נופש, השראה רוחנית, דתית ואינטלקטואלית</a:t>
            </a:r>
            <a:endParaRPr lang="he-IL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 txBox="1">
            <a:spLocks/>
          </p:cNvSpPr>
          <p:nvPr/>
        </p:nvSpPr>
        <p:spPr>
          <a:xfrm>
            <a:off x="0" y="44624"/>
            <a:ext cx="9144000" cy="100811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שרותי המערכת האקולוגית והקשרים למגוון הביולוגי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35696" y="1045121"/>
            <a:ext cx="5616624" cy="5525809"/>
            <a:chOff x="1835696" y="1045121"/>
            <a:chExt cx="5616624" cy="5525809"/>
          </a:xfrm>
        </p:grpSpPr>
        <p:pic>
          <p:nvPicPr>
            <p:cNvPr id="7170" name="Picture 2" descr="Ecosystem Servic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045121"/>
              <a:ext cx="5616624" cy="550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835696" y="6309320"/>
              <a:ext cx="1296144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dirty="0" smtClean="0"/>
                <a:t>Metro Vancouver</a:t>
              </a:r>
              <a:endParaRPr lang="he-IL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62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247775"/>
            <a:ext cx="72675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0" y="44624"/>
            <a:ext cx="9144000" cy="1008112"/>
          </a:xfrm>
          <a:prstGeom prst="rect">
            <a:avLst/>
          </a:prstGeom>
          <a:noFill/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+mj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dirty="0" smtClean="0">
                <a:solidFill>
                  <a:srgbClr val="5A9D15"/>
                </a:solidFill>
                <a:effectLst>
                  <a:innerShdw blurRad="63500" dist="50800" dir="16200000">
                    <a:prstClr val="black">
                      <a:alpha val="72000"/>
                    </a:prstClr>
                  </a:innerShdw>
                </a:effectLst>
              </a:rPr>
              <a:t>שרותי המערכת האקולוגית והקשרים למגוון הביולוגי</a:t>
            </a:r>
          </a:p>
        </p:txBody>
      </p:sp>
      <p:pic>
        <p:nvPicPr>
          <p:cNvPr id="4" name="Picture 4" descr="דף הבית">
            <a:hlinkClick r:id="rId3" tooltip="דף הבית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33256"/>
            <a:ext cx="22669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7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Default Design">
  <a:themeElements>
    <a:clrScheme name="TASC">
      <a:dk1>
        <a:srgbClr val="000000"/>
      </a:dk1>
      <a:lt1>
        <a:srgbClr val="FFFFFF"/>
      </a:lt1>
      <a:dk2>
        <a:srgbClr val="666666"/>
      </a:dk2>
      <a:lt2>
        <a:srgbClr val="7D0041"/>
      </a:lt2>
      <a:accent1>
        <a:srgbClr val="AEBBD2"/>
      </a:accent1>
      <a:accent2>
        <a:srgbClr val="7A94B8"/>
      </a:accent2>
      <a:accent3>
        <a:srgbClr val="D2A28E"/>
      </a:accent3>
      <a:accent4>
        <a:srgbClr val="B86D54"/>
      </a:accent4>
      <a:accent5>
        <a:srgbClr val="CFC581"/>
      </a:accent5>
      <a:accent6>
        <a:srgbClr val="AFA536"/>
      </a:accent6>
      <a:hlink>
        <a:srgbClr val="C1B49A"/>
      </a:hlink>
      <a:folHlink>
        <a:srgbClr val="9C8A63"/>
      </a:folHlink>
    </a:clrScheme>
    <a:fontScheme name="TASC">
      <a:majorFont>
        <a:latin typeface="Palatino Linotype"/>
        <a:ea typeface=""/>
        <a:cs typeface="Yaguar Regular"/>
      </a:majorFont>
      <a:minorFont>
        <a:latin typeface="Palatino Linotype"/>
        <a:ea typeface=""/>
        <a:cs typeface="Yaguar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 rtl="0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6_Default Design">
  <a:themeElements>
    <a:clrScheme name="TASC">
      <a:dk1>
        <a:srgbClr val="000000"/>
      </a:dk1>
      <a:lt1>
        <a:srgbClr val="FFFFFF"/>
      </a:lt1>
      <a:dk2>
        <a:srgbClr val="666666"/>
      </a:dk2>
      <a:lt2>
        <a:srgbClr val="7D0041"/>
      </a:lt2>
      <a:accent1>
        <a:srgbClr val="AEBBD2"/>
      </a:accent1>
      <a:accent2>
        <a:srgbClr val="7A94B8"/>
      </a:accent2>
      <a:accent3>
        <a:srgbClr val="D2A28E"/>
      </a:accent3>
      <a:accent4>
        <a:srgbClr val="B86D54"/>
      </a:accent4>
      <a:accent5>
        <a:srgbClr val="CFC581"/>
      </a:accent5>
      <a:accent6>
        <a:srgbClr val="AFA536"/>
      </a:accent6>
      <a:hlink>
        <a:srgbClr val="C1B49A"/>
      </a:hlink>
      <a:folHlink>
        <a:srgbClr val="9C8A63"/>
      </a:folHlink>
    </a:clrScheme>
    <a:fontScheme name="TASC">
      <a:majorFont>
        <a:latin typeface="Palatino Linotype"/>
        <a:ea typeface=""/>
        <a:cs typeface="Yaguar Regular"/>
      </a:majorFont>
      <a:minorFont>
        <a:latin typeface="Palatino Linotype"/>
        <a:ea typeface=""/>
        <a:cs typeface="Yaguar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 rtl="0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5_Default Design">
  <a:themeElements>
    <a:clrScheme name="TASC">
      <a:dk1>
        <a:srgbClr val="000000"/>
      </a:dk1>
      <a:lt1>
        <a:srgbClr val="FFFFFF"/>
      </a:lt1>
      <a:dk2>
        <a:srgbClr val="666666"/>
      </a:dk2>
      <a:lt2>
        <a:srgbClr val="7D0041"/>
      </a:lt2>
      <a:accent1>
        <a:srgbClr val="AEBBD2"/>
      </a:accent1>
      <a:accent2>
        <a:srgbClr val="7A94B8"/>
      </a:accent2>
      <a:accent3>
        <a:srgbClr val="D2A28E"/>
      </a:accent3>
      <a:accent4>
        <a:srgbClr val="B86D54"/>
      </a:accent4>
      <a:accent5>
        <a:srgbClr val="CFC581"/>
      </a:accent5>
      <a:accent6>
        <a:srgbClr val="AFA536"/>
      </a:accent6>
      <a:hlink>
        <a:srgbClr val="C1B49A"/>
      </a:hlink>
      <a:folHlink>
        <a:srgbClr val="9C8A63"/>
      </a:folHlink>
    </a:clrScheme>
    <a:fontScheme name="TASC">
      <a:majorFont>
        <a:latin typeface="Palatino Linotype"/>
        <a:ea typeface=""/>
        <a:cs typeface="Yaguar Regular"/>
      </a:majorFont>
      <a:minorFont>
        <a:latin typeface="Palatino Linotype"/>
        <a:ea typeface=""/>
        <a:cs typeface="Yaguar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 rtl="0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697</Words>
  <Application>Microsoft Office PowerPoint</Application>
  <PresentationFormat>‫הצגה על המסך (4:3)</PresentationFormat>
  <Paragraphs>114</Paragraphs>
  <Slides>24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24</vt:i4>
      </vt:variant>
    </vt:vector>
  </HeadingPairs>
  <TitlesOfParts>
    <vt:vector size="29" baseType="lpstr">
      <vt:lpstr>ערכת נושא Office</vt:lpstr>
      <vt:lpstr>14_Default Design</vt:lpstr>
      <vt:lpstr>116_Default Design</vt:lpstr>
      <vt:lpstr>115_Default Design</vt:lpstr>
      <vt:lpstr>2_Default Design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הלחצים שאנו מפעילים על המגוון הביולוגי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מנחם זלוצקי</cp:lastModifiedBy>
  <cp:revision>275</cp:revision>
  <dcterms:created xsi:type="dcterms:W3CDTF">2013-04-15T12:37:00Z</dcterms:created>
  <dcterms:modified xsi:type="dcterms:W3CDTF">2017-05-11T07:44:46Z</dcterms:modified>
</cp:coreProperties>
</file>