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256" r:id="rId2"/>
    <p:sldId id="312" r:id="rId3"/>
    <p:sldId id="318" r:id="rId4"/>
    <p:sldId id="319" r:id="rId5"/>
    <p:sldId id="320" r:id="rId6"/>
    <p:sldId id="321" r:id="rId7"/>
    <p:sldId id="322" r:id="rId8"/>
    <p:sldId id="282" r:id="rId9"/>
    <p:sldId id="283" r:id="rId10"/>
    <p:sldId id="316" r:id="rId11"/>
    <p:sldId id="261" r:id="rId12"/>
    <p:sldId id="314" r:id="rId13"/>
    <p:sldId id="308" r:id="rId14"/>
    <p:sldId id="307" r:id="rId15"/>
    <p:sldId id="324" r:id="rId16"/>
    <p:sldId id="305" r:id="rId17"/>
    <p:sldId id="323" r:id="rId1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0017" autoAdjust="0"/>
  </p:normalViewPr>
  <p:slideViewPr>
    <p:cSldViewPr snapToGrid="0">
      <p:cViewPr varScale="1">
        <p:scale>
          <a:sx n="59" d="100"/>
          <a:sy n="59" d="100"/>
        </p:scale>
        <p:origin x="11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F3F0E68-56A4-459F-BDA1-517563B23214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997BD28-07AD-487E-8D92-861301E2617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1183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לא לעוד חוברת שמעלה אבק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9134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הוא נמצא בסביבה וירטואלית ומתעדכן מעט לעט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09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עם </a:t>
            </a:r>
            <a:r>
              <a:rPr lang="he-IL" dirty="0" err="1" smtClean="0"/>
              <a:t>איזור</a:t>
            </a:r>
            <a:r>
              <a:rPr lang="he-IL" dirty="0" smtClean="0"/>
              <a:t> אישי לשמירת </a:t>
            </a:r>
            <a:r>
              <a:rPr lang="he-IL" dirty="0" err="1" smtClean="0"/>
              <a:t>הזכרון</a:t>
            </a:r>
            <a:r>
              <a:rPr lang="he-IL" dirty="0" smtClean="0"/>
              <a:t> הארגוני ומעקב אחר התהליך.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949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כלי שמתייחס לתחומי הפעילות שלכם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4843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ומוציא בגינם כלי עבודה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39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פיתחנו כלי רק בשבילכם</a:t>
            </a:r>
          </a:p>
          <a:p>
            <a:r>
              <a:rPr lang="he-IL" dirty="0" smtClean="0"/>
              <a:t>אז שזה לא יגמר ככה</a:t>
            </a:r>
          </a:p>
          <a:p>
            <a:r>
              <a:rPr lang="he-IL" dirty="0" smtClean="0"/>
              <a:t>תקראו לנו נשמח לעמוד לרשותכם</a:t>
            </a:r>
          </a:p>
          <a:p>
            <a:endParaRPr lang="he-IL" dirty="0" smtClean="0"/>
          </a:p>
          <a:p>
            <a:r>
              <a:rPr lang="he-IL" dirty="0" smtClean="0"/>
              <a:t>אם</a:t>
            </a:r>
            <a:r>
              <a:rPr lang="he-IL" baseline="0" dirty="0" smtClean="0"/>
              <a:t> אתחבר לדבריו של אבי על </a:t>
            </a:r>
            <a:r>
              <a:rPr lang="he-IL" dirty="0" smtClean="0"/>
              <a:t>מודל</a:t>
            </a:r>
            <a:r>
              <a:rPr lang="he-IL" baseline="0" dirty="0" smtClean="0"/>
              <a:t> ניהולי משותף ניהול אינטגרטיבי- </a:t>
            </a:r>
            <a:r>
              <a:rPr lang="he-IL" baseline="0" dirty="0" err="1" smtClean="0"/>
              <a:t>המתכלל</a:t>
            </a:r>
            <a:r>
              <a:rPr lang="he-IL" baseline="0" dirty="0" smtClean="0"/>
              <a:t> זה אנחנו וזה בהחלט מה שמציע המדריך!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633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מאמין שיותר לכיוון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43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להלן חזון שגובש במועצה אלומה</a:t>
            </a:r>
            <a:endParaRPr lang="he-IL" baseline="0" dirty="0" smtClean="0"/>
          </a:p>
          <a:p>
            <a:r>
              <a:rPr lang="he-IL" baseline="0" dirty="0" smtClean="0"/>
              <a:t>אני רוצה </a:t>
            </a:r>
            <a:r>
              <a:rPr lang="he-IL" baseline="0" dirty="0" err="1" smtClean="0"/>
              <a:t>להתיחס</a:t>
            </a:r>
            <a:r>
              <a:rPr lang="he-IL" baseline="0" dirty="0" smtClean="0"/>
              <a:t> לשורה </a:t>
            </a:r>
            <a:r>
              <a:rPr lang="he-IL" baseline="0" dirty="0" err="1" smtClean="0"/>
              <a:t>השניה</a:t>
            </a:r>
            <a:r>
              <a:rPr lang="he-IL" baseline="0" dirty="0" smtClean="0"/>
              <a:t>-</a:t>
            </a:r>
          </a:p>
          <a:p>
            <a:r>
              <a:rPr lang="he-IL" baseline="0" dirty="0" smtClean="0"/>
              <a:t>מה המשמעות של פעילות חקלאית ופיתוח תיירות על היבט השימור?</a:t>
            </a:r>
          </a:p>
          <a:p>
            <a:r>
              <a:rPr lang="he-IL" baseline="0" dirty="0" smtClean="0"/>
              <a:t>האם נקבעה מדיניות ברורה לאופן מעורבות המועצה במרחב התיירותי?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574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 smtClean="0"/>
              <a:t>יצרנו בעבורכם כלי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 smtClean="0"/>
              <a:t>המדריך לשטחים פתוחים-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 smtClean="0"/>
              <a:t>כלי מקדים או משיק </a:t>
            </a:r>
            <a:r>
              <a:rPr lang="he-IL" baseline="0" dirty="0" smtClean="0"/>
              <a:t>לתכנון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 smtClean="0"/>
              <a:t>כלי התומך בגישת הניהול האינטגרטיבי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9575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כלי שמבין שלכל מועצה יש אופי משלה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980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ולכן נדרשת התאמה</a:t>
            </a:r>
            <a:r>
              <a:rPr lang="he-IL" baseline="0" dirty="0" smtClean="0"/>
              <a:t> אישית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6856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פיתחנו לו שפה </a:t>
            </a:r>
            <a:r>
              <a:rPr lang="he-IL" dirty="0" smtClean="0"/>
              <a:t>פשוטה ונגישה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333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יש לו מתודולוגיה </a:t>
            </a:r>
            <a:r>
              <a:rPr lang="he-IL" dirty="0" smtClean="0"/>
              <a:t>ברורה</a:t>
            </a:r>
          </a:p>
          <a:p>
            <a:r>
              <a:rPr lang="he-IL" dirty="0" smtClean="0"/>
              <a:t>אשר</a:t>
            </a:r>
            <a:r>
              <a:rPr lang="he-IL" baseline="0" dirty="0" smtClean="0"/>
              <a:t> ניתנת ליישום הן ברמת המועצה </a:t>
            </a:r>
          </a:p>
          <a:p>
            <a:r>
              <a:rPr lang="he-IL" baseline="0" dirty="0" smtClean="0"/>
              <a:t>והן דרך משרד </a:t>
            </a:r>
            <a:r>
              <a:rPr lang="he-IL" baseline="0" dirty="0" err="1" smtClean="0"/>
              <a:t>התיכנון</a:t>
            </a:r>
            <a:r>
              <a:rPr lang="he-IL" baseline="0" dirty="0" smtClean="0"/>
              <a:t> </a:t>
            </a:r>
            <a:r>
              <a:rPr lang="he-IL" baseline="0" dirty="0" err="1" smtClean="0"/>
              <a:t>איתו</a:t>
            </a:r>
            <a:r>
              <a:rPr lang="he-IL" baseline="0" dirty="0" smtClean="0"/>
              <a:t> אתם עובדים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704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יש בו כלים יישומיים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7BD28-07AD-487E-8D92-861301E26172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45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325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  <p:sp>
        <p:nvSpPr>
          <p:cNvPr id="7" name="Rectangle 10"/>
          <p:cNvSpPr/>
          <p:nvPr userDrawn="1"/>
        </p:nvSpPr>
        <p:spPr>
          <a:xfrm>
            <a:off x="3352800" y="513522"/>
            <a:ext cx="9079904" cy="96000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99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3" descr="C:\Users\Shelly\Desktop\המצגת של רותי\מצגת רותי\New folder\errow.png"/>
          <p:cNvPicPr>
            <a:picLocks noChangeAspect="1" noChangeArrowheads="1"/>
          </p:cNvPicPr>
          <p:nvPr userDrawn="1"/>
        </p:nvPicPr>
        <p:blipFill>
          <a:blip r:embed="rId2" cstate="print"/>
          <a:srcRect r="-16044" b="49773"/>
          <a:stretch>
            <a:fillRect/>
          </a:stretch>
        </p:blipFill>
        <p:spPr bwMode="auto">
          <a:xfrm rot="7469176">
            <a:off x="1422562" y="-574649"/>
            <a:ext cx="1746171" cy="2423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00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453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  <p:sp>
        <p:nvSpPr>
          <p:cNvPr id="7" name="Rectangle 10"/>
          <p:cNvSpPr/>
          <p:nvPr userDrawn="1"/>
        </p:nvSpPr>
        <p:spPr>
          <a:xfrm>
            <a:off x="3352800" y="513522"/>
            <a:ext cx="9079904" cy="96000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99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3" descr="C:\Users\Shelly\Desktop\המצגת של רותי\מצגת רותי\New folder\errow.png"/>
          <p:cNvPicPr>
            <a:picLocks noChangeAspect="1" noChangeArrowheads="1"/>
          </p:cNvPicPr>
          <p:nvPr userDrawn="1"/>
        </p:nvPicPr>
        <p:blipFill>
          <a:blip r:embed="rId2" cstate="print"/>
          <a:srcRect r="-16044" b="49773"/>
          <a:stretch>
            <a:fillRect/>
          </a:stretch>
        </p:blipFill>
        <p:spPr bwMode="auto">
          <a:xfrm rot="7469176">
            <a:off x="1422562" y="-574649"/>
            <a:ext cx="1746171" cy="2423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90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013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  <p:sp>
        <p:nvSpPr>
          <p:cNvPr id="8" name="Rectangle 10"/>
          <p:cNvSpPr/>
          <p:nvPr userDrawn="1"/>
        </p:nvSpPr>
        <p:spPr>
          <a:xfrm>
            <a:off x="3352800" y="513522"/>
            <a:ext cx="9079904" cy="96000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99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3" descr="C:\Users\Shelly\Desktop\המצגת של רותי\מצגת רותי\New folder\errow.png"/>
          <p:cNvPicPr>
            <a:picLocks noChangeAspect="1" noChangeArrowheads="1"/>
          </p:cNvPicPr>
          <p:nvPr userDrawn="1"/>
        </p:nvPicPr>
        <p:blipFill>
          <a:blip r:embed="rId2" cstate="print"/>
          <a:srcRect r="-16044" b="49773"/>
          <a:stretch>
            <a:fillRect/>
          </a:stretch>
        </p:blipFill>
        <p:spPr bwMode="auto">
          <a:xfrm rot="7469176">
            <a:off x="1422562" y="-574649"/>
            <a:ext cx="1746171" cy="2423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60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52800" y="513522"/>
            <a:ext cx="8002588" cy="960006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  <p:sp>
        <p:nvSpPr>
          <p:cNvPr id="10" name="Rectangle 10"/>
          <p:cNvSpPr/>
          <p:nvPr userDrawn="1"/>
        </p:nvSpPr>
        <p:spPr>
          <a:xfrm>
            <a:off x="3352800" y="513522"/>
            <a:ext cx="9079904" cy="96000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99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3" descr="C:\Users\Shelly\Desktop\המצגת של רותי\מצגת רותי\New folder\errow.png"/>
          <p:cNvPicPr>
            <a:picLocks noChangeAspect="1" noChangeArrowheads="1"/>
          </p:cNvPicPr>
          <p:nvPr userDrawn="1"/>
        </p:nvPicPr>
        <p:blipFill>
          <a:blip r:embed="rId2" cstate="print"/>
          <a:srcRect r="-16044" b="49773"/>
          <a:stretch>
            <a:fillRect/>
          </a:stretch>
        </p:blipFill>
        <p:spPr bwMode="auto">
          <a:xfrm rot="7469176">
            <a:off x="1422562" y="-574649"/>
            <a:ext cx="1746171" cy="2423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27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  <p:sp>
        <p:nvSpPr>
          <p:cNvPr id="6" name="Rectangle 10"/>
          <p:cNvSpPr/>
          <p:nvPr userDrawn="1"/>
        </p:nvSpPr>
        <p:spPr>
          <a:xfrm>
            <a:off x="3352800" y="513522"/>
            <a:ext cx="9079904" cy="96000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099" dirty="0">
              <a:solidFill>
                <a:schemeClr val="accent2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3" descr="C:\Users\Shelly\Desktop\המצגת של רותי\מצגת רותי\New folder\errow.png"/>
          <p:cNvPicPr>
            <a:picLocks noChangeAspect="1" noChangeArrowheads="1"/>
          </p:cNvPicPr>
          <p:nvPr userDrawn="1"/>
        </p:nvPicPr>
        <p:blipFill>
          <a:blip r:embed="rId2" cstate="print"/>
          <a:srcRect r="-16044" b="49773"/>
          <a:stretch>
            <a:fillRect/>
          </a:stretch>
        </p:blipFill>
        <p:spPr bwMode="auto">
          <a:xfrm rot="7469176">
            <a:off x="1422562" y="-574649"/>
            <a:ext cx="1746171" cy="2423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350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299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563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9AA59-A1A2-4E36-8202-8EFD06F64121}" type="datetimeFigureOut">
              <a:rPr lang="he-IL" smtClean="0"/>
              <a:t>ט"ו/אייר/תשע"ז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7400A-70E3-41DF-BFA0-7E49B2BF7F1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3009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helly\Desktop\מצגת רותי\cover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472" y="-12097"/>
            <a:ext cx="12192000" cy="6858000"/>
          </a:xfrm>
          <a:prstGeom prst="rect">
            <a:avLst/>
          </a:prstGeom>
          <a:noFill/>
        </p:spPr>
      </p:pic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3352800" y="513522"/>
            <a:ext cx="8001000" cy="96000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BDF9AA59-A1A2-4E36-8202-8EFD06F64121}" type="datetimeFigureOut">
              <a:rPr lang="he-IL" smtClean="0"/>
              <a:pPr/>
              <a:t>ט"ו/אייר/תשע"ז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7BC7400A-70E3-41DF-BFA0-7E49B2BF7F17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9" name="Picture 6" descr="C:\Users\Shelly\Desktop\מצגת רותי\logos\Logo_Moatzot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328" y="23606"/>
            <a:ext cx="1051541" cy="807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282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המדריך לשטחים פתוחים</a:t>
            </a:r>
            <a:br>
              <a:rPr lang="he-IL" dirty="0" smtClean="0"/>
            </a:br>
            <a:r>
              <a:rPr lang="he-IL" sz="4000" dirty="0" smtClean="0"/>
              <a:t>כנס מהנדסים מועצות אזוריות</a:t>
            </a:r>
            <a:endParaRPr lang="he-IL" sz="400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אוריאל בן חיים</a:t>
            </a:r>
          </a:p>
          <a:p>
            <a:r>
              <a:rPr lang="he-IL" dirty="0" smtClean="0"/>
              <a:t>מרכז המועצות האזוריות</a:t>
            </a:r>
          </a:p>
          <a:p>
            <a:r>
              <a:rPr lang="he-IL" dirty="0" smtClean="0"/>
              <a:t>11/05/17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409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שפה פשוטה!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6" name="Picture 3" descr="C:\Users\Shelly\Desktop\מצגת רותי\topograpy mockup2_flat.png"/>
          <p:cNvPicPr>
            <a:picLocks noChangeAspect="1" noChangeArrowheads="1"/>
          </p:cNvPicPr>
          <p:nvPr/>
        </p:nvPicPr>
        <p:blipFill rotWithShape="1">
          <a:blip r:embed="rId3" cstate="print"/>
          <a:srcRect l="2807" t="22262" r="19299"/>
          <a:stretch/>
        </p:blipFill>
        <p:spPr bwMode="auto">
          <a:xfrm>
            <a:off x="2534653" y="1640725"/>
            <a:ext cx="6856762" cy="5096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914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מתודולוגיה ברורה</a:t>
            </a:r>
            <a:endParaRPr lang="he-IL" dirty="0"/>
          </a:p>
        </p:txBody>
      </p:sp>
      <p:pic>
        <p:nvPicPr>
          <p:cNvPr id="5" name="Picture 2" descr="C:\Users\Shelly\Desktop\המצגת של רותי\מצגת רותי\circle-holding-hands-hi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35246" y="4243425"/>
            <a:ext cx="3637984" cy="2614575"/>
          </a:xfrm>
          <a:prstGeom prst="rect">
            <a:avLst/>
          </a:prstGeom>
          <a:noFill/>
        </p:spPr>
      </p:pic>
      <p:pic>
        <p:nvPicPr>
          <p:cNvPr id="6" name="Picture 2" descr="C:\Users\Shelly\Desktop\המצגת של רותי\מצגת רותי\circle-holding-hands-hi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00124" y="5080541"/>
            <a:ext cx="2473199" cy="1777459"/>
          </a:xfrm>
          <a:prstGeom prst="rect">
            <a:avLst/>
          </a:prstGeom>
          <a:noFill/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e-IL" dirty="0" smtClean="0"/>
              <a:t>בחירת מסלול פעולה                                                 </a:t>
            </a:r>
            <a:r>
              <a:rPr lang="he-IL" dirty="0" err="1" smtClean="0"/>
              <a:t>יעודי</a:t>
            </a:r>
            <a:r>
              <a:rPr lang="he-IL" dirty="0" smtClean="0"/>
              <a:t>/אסטרטגי</a:t>
            </a:r>
          </a:p>
          <a:p>
            <a:pPr marL="457200" indent="-457200">
              <a:buFont typeface="+mj-lt"/>
              <a:buAutoNum type="arabicPeriod"/>
            </a:pPr>
            <a:endParaRPr lang="he-IL" dirty="0" smtClean="0"/>
          </a:p>
          <a:p>
            <a:pPr marL="457200" indent="-457200">
              <a:buFont typeface="+mj-lt"/>
              <a:buAutoNum type="arabicPeriod"/>
            </a:pPr>
            <a:r>
              <a:rPr lang="he-IL" dirty="0" smtClean="0"/>
              <a:t>אפיון המועצה                                                           סדנאות</a:t>
            </a:r>
          </a:p>
          <a:p>
            <a:pPr marL="457200" indent="-457200">
              <a:buFont typeface="+mj-lt"/>
              <a:buAutoNum type="arabicPeriod"/>
            </a:pPr>
            <a:endParaRPr lang="he-IL" dirty="0" smtClean="0"/>
          </a:p>
          <a:p>
            <a:pPr marL="457200" indent="-457200">
              <a:buFont typeface="+mj-lt"/>
              <a:buAutoNum type="arabicPeriod"/>
            </a:pPr>
            <a:r>
              <a:rPr lang="he-IL" dirty="0" smtClean="0"/>
              <a:t>בחירת כלי עבודה ליישום התהליך                              תיקי כלי</a:t>
            </a:r>
          </a:p>
          <a:p>
            <a:pPr marL="457200" indent="-457200">
              <a:buFont typeface="+mj-lt"/>
              <a:buAutoNum type="arabicPeriod"/>
            </a:pPr>
            <a:endParaRPr lang="he-IL" dirty="0" smtClean="0"/>
          </a:p>
          <a:p>
            <a:pPr marL="457200" indent="-457200">
              <a:buFont typeface="+mj-lt"/>
              <a:buAutoNum type="arabicPeriod"/>
            </a:pPr>
            <a:r>
              <a:rPr lang="he-IL" dirty="0" smtClean="0"/>
              <a:t>התווית תוכנית פעולה                                               תוכנית עבודה רב שנתית            </a:t>
            </a:r>
            <a:endParaRPr lang="he-IL" dirty="0"/>
          </a:p>
        </p:txBody>
      </p:sp>
      <p:cxnSp>
        <p:nvCxnSpPr>
          <p:cNvPr id="8" name="מחבר חץ ישר 7"/>
          <p:cNvCxnSpPr/>
          <p:nvPr/>
        </p:nvCxnSpPr>
        <p:spPr>
          <a:xfrm flipH="1" flipV="1">
            <a:off x="4811843" y="2038662"/>
            <a:ext cx="3102964" cy="14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מחבר חץ ישר 8"/>
          <p:cNvCxnSpPr/>
          <p:nvPr/>
        </p:nvCxnSpPr>
        <p:spPr>
          <a:xfrm flipH="1">
            <a:off x="4811843" y="3027030"/>
            <a:ext cx="3972393" cy="3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 flipH="1">
            <a:off x="4811843" y="3891328"/>
            <a:ext cx="1703882" cy="49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/>
          <p:nvPr/>
        </p:nvCxnSpPr>
        <p:spPr>
          <a:xfrm flipH="1" flipV="1">
            <a:off x="4811843" y="4781989"/>
            <a:ext cx="3102964" cy="14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40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כלים יישומיים</a:t>
            </a:r>
            <a:endParaRPr lang="he-IL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48748" r="10467" b="16121"/>
          <a:stretch/>
        </p:blipFill>
        <p:spPr>
          <a:xfrm>
            <a:off x="2268840" y="1533654"/>
            <a:ext cx="8546803" cy="52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5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כלי מקוון-   </a:t>
            </a:r>
            <a:r>
              <a:rPr lang="en-US" sz="3400" dirty="0" smtClean="0"/>
              <a:t>www.moazot-green.com</a:t>
            </a:r>
            <a:endParaRPr lang="he-IL" sz="3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8986" t="1076" r="9445" b="1793"/>
          <a:stretch/>
        </p:blipFill>
        <p:spPr>
          <a:xfrm>
            <a:off x="1049312" y="1588962"/>
            <a:ext cx="10080000" cy="513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err="1" smtClean="0"/>
              <a:t>איזור</a:t>
            </a:r>
            <a:r>
              <a:rPr lang="he-IL" dirty="0" smtClean="0"/>
              <a:t> אישי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/>
          <a:srcRect l="12710" t="-57" r="9869" b="31148"/>
          <a:stretch/>
        </p:blipFill>
        <p:spPr>
          <a:xfrm>
            <a:off x="1059305" y="1678898"/>
            <a:ext cx="10073390" cy="50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1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אשכולות פעילות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Picture 3" descr="C:\Users\Shelly\Desktop\מצגת רותי\eshko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662873">
            <a:off x="4733970" y="2092208"/>
            <a:ext cx="2836118" cy="3412165"/>
          </a:xfrm>
          <a:prstGeom prst="rect">
            <a:avLst/>
          </a:prstGeom>
          <a:noFill/>
        </p:spPr>
      </p:pic>
      <p:sp>
        <p:nvSpPr>
          <p:cNvPr id="5" name="Rectangle 10"/>
          <p:cNvSpPr/>
          <p:nvPr/>
        </p:nvSpPr>
        <p:spPr>
          <a:xfrm>
            <a:off x="5602414" y="3532368"/>
            <a:ext cx="114165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המדריך</a:t>
            </a:r>
            <a:endParaRPr lang="he-I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4" descr="C:\Users\Shelly\Desktop\מצגת רותי\signs.png"/>
          <p:cNvPicPr>
            <a:picLocks noChangeAspect="1" noChangeArrowheads="1"/>
          </p:cNvPicPr>
          <p:nvPr/>
        </p:nvPicPr>
        <p:blipFill>
          <a:blip r:embed="rId4" cstate="print"/>
          <a:srcRect r="69405"/>
          <a:stretch>
            <a:fillRect/>
          </a:stretch>
        </p:blipFill>
        <p:spPr bwMode="auto">
          <a:xfrm>
            <a:off x="1976853" y="2061071"/>
            <a:ext cx="2232248" cy="2578100"/>
          </a:xfrm>
          <a:prstGeom prst="rect">
            <a:avLst/>
          </a:prstGeom>
          <a:noFill/>
        </p:spPr>
      </p:pic>
      <p:pic>
        <p:nvPicPr>
          <p:cNvPr id="7" name="Picture 4" descr="C:\Users\Shelly\Desktop\מצגת רותי\signs.png"/>
          <p:cNvPicPr>
            <a:picLocks noChangeAspect="1" noChangeArrowheads="1"/>
          </p:cNvPicPr>
          <p:nvPr/>
        </p:nvPicPr>
        <p:blipFill>
          <a:blip r:embed="rId4" cstate="print"/>
          <a:srcRect l="30595" r="49666"/>
          <a:stretch>
            <a:fillRect/>
          </a:stretch>
        </p:blipFill>
        <p:spPr bwMode="auto">
          <a:xfrm>
            <a:off x="3130140" y="4196243"/>
            <a:ext cx="1440160" cy="2578100"/>
          </a:xfrm>
          <a:prstGeom prst="rect">
            <a:avLst/>
          </a:prstGeom>
          <a:noFill/>
        </p:spPr>
      </p:pic>
      <p:pic>
        <p:nvPicPr>
          <p:cNvPr id="8" name="Picture 4" descr="C:\Users\Shelly\Desktop\מצגת רותי\signs.png"/>
          <p:cNvPicPr>
            <a:picLocks noChangeAspect="1" noChangeArrowheads="1"/>
          </p:cNvPicPr>
          <p:nvPr/>
        </p:nvPicPr>
        <p:blipFill>
          <a:blip r:embed="rId4" cstate="print"/>
          <a:srcRect l="49347" r="28940"/>
          <a:stretch>
            <a:fillRect/>
          </a:stretch>
        </p:blipFill>
        <p:spPr bwMode="auto">
          <a:xfrm>
            <a:off x="7824192" y="4180440"/>
            <a:ext cx="1584176" cy="2578100"/>
          </a:xfrm>
          <a:prstGeom prst="rect">
            <a:avLst/>
          </a:prstGeom>
          <a:noFill/>
        </p:spPr>
      </p:pic>
      <p:pic>
        <p:nvPicPr>
          <p:cNvPr id="9" name="Picture 4" descr="C:\Users\Shelly\Desktop\מצגת רותי\signs.png"/>
          <p:cNvPicPr>
            <a:picLocks noChangeAspect="1" noChangeArrowheads="1"/>
          </p:cNvPicPr>
          <p:nvPr/>
        </p:nvPicPr>
        <p:blipFill>
          <a:blip r:embed="rId4" cstate="print"/>
          <a:srcRect l="71060" r="318"/>
          <a:stretch>
            <a:fillRect/>
          </a:stretch>
        </p:blipFill>
        <p:spPr bwMode="auto">
          <a:xfrm>
            <a:off x="7896200" y="1588152"/>
            <a:ext cx="2088232" cy="2578100"/>
          </a:xfrm>
          <a:prstGeom prst="rect">
            <a:avLst/>
          </a:prstGeom>
          <a:noFill/>
        </p:spPr>
      </p:pic>
      <p:pic>
        <p:nvPicPr>
          <p:cNvPr id="10" name="Picture 4" descr="C:\Users\Shelly\Desktop\מצגת רותי\errow.png"/>
          <p:cNvPicPr>
            <a:picLocks noChangeAspect="1" noChangeArrowheads="1"/>
          </p:cNvPicPr>
          <p:nvPr/>
        </p:nvPicPr>
        <p:blipFill>
          <a:blip r:embed="rId5" cstate="print"/>
          <a:srcRect b="59143"/>
          <a:stretch>
            <a:fillRect/>
          </a:stretch>
        </p:blipFill>
        <p:spPr bwMode="auto">
          <a:xfrm rot="18136340">
            <a:off x="4636228" y="2339307"/>
            <a:ext cx="768219" cy="1569357"/>
          </a:xfrm>
          <a:prstGeom prst="rect">
            <a:avLst/>
          </a:prstGeom>
          <a:noFill/>
        </p:spPr>
      </p:pic>
      <p:pic>
        <p:nvPicPr>
          <p:cNvPr id="11" name="Picture 4" descr="C:\Users\Shelly\Desktop\מצגת רותי\errow.png"/>
          <p:cNvPicPr>
            <a:picLocks noChangeAspect="1" noChangeArrowheads="1"/>
          </p:cNvPicPr>
          <p:nvPr/>
        </p:nvPicPr>
        <p:blipFill>
          <a:blip r:embed="rId5" cstate="print"/>
          <a:srcRect b="66148"/>
          <a:stretch>
            <a:fillRect/>
          </a:stretch>
        </p:blipFill>
        <p:spPr bwMode="auto">
          <a:xfrm rot="14963840">
            <a:off x="4592140" y="3793966"/>
            <a:ext cx="786863" cy="1331854"/>
          </a:xfrm>
          <a:prstGeom prst="rect">
            <a:avLst/>
          </a:prstGeom>
          <a:noFill/>
        </p:spPr>
      </p:pic>
      <p:pic>
        <p:nvPicPr>
          <p:cNvPr id="12" name="Picture 4" descr="C:\Users\Shelly\Desktop\מצגת רותי\errow.png"/>
          <p:cNvPicPr>
            <a:picLocks noChangeAspect="1" noChangeArrowheads="1"/>
          </p:cNvPicPr>
          <p:nvPr/>
        </p:nvPicPr>
        <p:blipFill>
          <a:blip r:embed="rId5" cstate="print"/>
          <a:srcRect b="61088"/>
          <a:stretch>
            <a:fillRect/>
          </a:stretch>
        </p:blipFill>
        <p:spPr bwMode="auto">
          <a:xfrm rot="16879212" flipV="1">
            <a:off x="7121468" y="3433494"/>
            <a:ext cx="786863" cy="1621525"/>
          </a:xfrm>
          <a:prstGeom prst="rect">
            <a:avLst/>
          </a:prstGeom>
          <a:noFill/>
        </p:spPr>
      </p:pic>
      <p:pic>
        <p:nvPicPr>
          <p:cNvPr id="13" name="Picture 4" descr="C:\Users\Shelly\Desktop\מצגת רותי\errow.png"/>
          <p:cNvPicPr>
            <a:picLocks noChangeAspect="1" noChangeArrowheads="1"/>
          </p:cNvPicPr>
          <p:nvPr/>
        </p:nvPicPr>
        <p:blipFill>
          <a:blip r:embed="rId5" cstate="print"/>
          <a:srcRect b="49599"/>
          <a:stretch>
            <a:fillRect/>
          </a:stretch>
        </p:blipFill>
        <p:spPr bwMode="auto">
          <a:xfrm rot="13155324" flipV="1">
            <a:off x="6874816" y="1672139"/>
            <a:ext cx="786863" cy="2100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73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כלי </a:t>
            </a:r>
            <a:r>
              <a:rPr lang="he-IL" dirty="0"/>
              <a:t>עבודה </a:t>
            </a:r>
            <a:r>
              <a:rPr lang="he-IL" dirty="0" smtClean="0"/>
              <a:t>ליישום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r="48368" b="35473"/>
          <a:stretch/>
        </p:blipFill>
        <p:spPr>
          <a:xfrm>
            <a:off x="2127389" y="1825625"/>
            <a:ext cx="5089010" cy="477004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/>
          <a:srcRect l="51124"/>
          <a:stretch/>
        </p:blipFill>
        <p:spPr>
          <a:xfrm rot="20371753">
            <a:off x="7959777" y="939056"/>
            <a:ext cx="3742545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רק בשבילכם!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2050" name="Picture 2" descr="תוצאת תמונה עבור הפתע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69" y="2842022"/>
            <a:ext cx="3815661" cy="231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תמונה קשור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25"/>
            <a:ext cx="3094895" cy="23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תוצאת תמונה עבור הפתע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323" y="3855790"/>
            <a:ext cx="3063477" cy="23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10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/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-9005" r="4258" b="-7302"/>
          <a:stretch>
            <a:fillRect/>
          </a:stretch>
        </p:blipFill>
        <p:spPr>
          <a:xfrm>
            <a:off x="1635801" y="1224611"/>
            <a:ext cx="8920397" cy="555336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ראשית דבר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35801" y="5217985"/>
            <a:ext cx="8920397" cy="12277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e-IL" sz="3000" b="1" dirty="0"/>
              <a:t>ללא חיבור של המועצות האזוריות לשטחים פתוחים, הנגיסה בשטח הפתוח </a:t>
            </a:r>
            <a:r>
              <a:rPr lang="he-IL" sz="3000" b="1" dirty="0" err="1"/>
              <a:t>שתיגרור</a:t>
            </a:r>
            <a:r>
              <a:rPr lang="he-IL" sz="3000" b="1" dirty="0"/>
              <a:t> היעלמות של המועצות האזוריות, הן רק עניין של זמן!</a:t>
            </a:r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6997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למה למעשה אנחנו מצפים?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26" name="Picture 2" descr="תוצאת תמונה עבור ספר עם אב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078" y="1825625"/>
            <a:ext cx="77357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3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למה למעשה אנחנו מצפים?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תוכנית יישומית התומכת בחזון ובמדיניות</a:t>
            </a:r>
          </a:p>
          <a:p>
            <a:r>
              <a:rPr lang="he-IL" dirty="0" smtClean="0"/>
              <a:t>תוכנית שתהיה מגובה ומחוברת למרחב</a:t>
            </a:r>
          </a:p>
          <a:p>
            <a:r>
              <a:rPr lang="he-IL" dirty="0" smtClean="0"/>
              <a:t>שמספקת שרות טוב יותר לתושב</a:t>
            </a:r>
          </a:p>
          <a:p>
            <a:r>
              <a:rPr lang="he-IL" dirty="0" smtClean="0"/>
              <a:t>שמקדמת תוכנית עבודה</a:t>
            </a:r>
            <a:endParaRPr lang="he-IL" dirty="0"/>
          </a:p>
        </p:txBody>
      </p:sp>
      <p:pic>
        <p:nvPicPr>
          <p:cNvPr id="3074" name="Picture 2" descr="תמונה קשורה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r="9667"/>
          <a:stretch/>
        </p:blipFill>
        <p:spPr bwMode="auto">
          <a:xfrm>
            <a:off x="838200" y="1825625"/>
            <a:ext cx="476687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7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חזון ומדיניות 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מרחב המועצה האזורית </a:t>
            </a:r>
            <a:r>
              <a:rPr lang="en-US" dirty="0" smtClean="0"/>
              <a:t>XXXXX</a:t>
            </a:r>
            <a:r>
              <a:rPr lang="he-IL" dirty="0" smtClean="0"/>
              <a:t> הינו </a:t>
            </a:r>
            <a:r>
              <a:rPr lang="he-IL" dirty="0"/>
              <a:t>אזור ייחודי המשלב ערכי </a:t>
            </a:r>
            <a:r>
              <a:rPr lang="he-IL" dirty="0" smtClean="0"/>
              <a:t>טבע ושטחי </a:t>
            </a:r>
            <a:r>
              <a:rPr lang="he-IL" dirty="0"/>
              <a:t>חקלאות </a:t>
            </a:r>
            <a:r>
              <a:rPr lang="he-IL" dirty="0" smtClean="0"/>
              <a:t>        בעלי </a:t>
            </a:r>
            <a:r>
              <a:rPr lang="he-IL" dirty="0"/>
              <a:t>חשיבות מקומית וארצית גבוהה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השטחים הפתוחים מהווים את מקור הפרנסה החקלאי והתיירותי </a:t>
            </a:r>
            <a:r>
              <a:rPr lang="he-IL" dirty="0" smtClean="0"/>
              <a:t>של תושבי </a:t>
            </a:r>
            <a:r>
              <a:rPr lang="he-IL" dirty="0"/>
              <a:t>המועצה והם </a:t>
            </a:r>
            <a:endParaRPr lang="he-IL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 smtClean="0"/>
              <a:t>בעלי </a:t>
            </a:r>
            <a:r>
              <a:rPr lang="he-IL" dirty="0"/>
              <a:t>חשיבות גבוהה לשימור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רכס </a:t>
            </a:r>
            <a:r>
              <a:rPr lang="en-US" dirty="0" smtClean="0"/>
              <a:t>XXXXX</a:t>
            </a:r>
            <a:r>
              <a:rPr lang="he-IL" dirty="0" smtClean="0"/>
              <a:t> מהווה </a:t>
            </a:r>
            <a:r>
              <a:rPr lang="he-IL" dirty="0"/>
              <a:t>לב פתוח וטבעי במרחב המועצה ובעל </a:t>
            </a:r>
            <a:r>
              <a:rPr lang="he-IL" dirty="0" smtClean="0"/>
              <a:t>חשיבות לתושבים </a:t>
            </a:r>
            <a:r>
              <a:rPr lang="he-IL" dirty="0"/>
              <a:t>כיום </a:t>
            </a:r>
            <a:endParaRPr lang="he-IL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 smtClean="0"/>
              <a:t>ולדורות </a:t>
            </a:r>
            <a:r>
              <a:rPr lang="he-IL" dirty="0"/>
              <a:t>הבאים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/>
              <a:t>המועצה תקדם ניהול של השטחים הפתוחים תוך יצירת קשר עם </a:t>
            </a:r>
            <a:r>
              <a:rPr lang="he-IL" dirty="0" smtClean="0"/>
              <a:t>כלל הגורמים </a:t>
            </a:r>
            <a:r>
              <a:rPr lang="he-IL" dirty="0"/>
              <a:t>המנהלים </a:t>
            </a:r>
            <a:endParaRPr lang="he-IL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he-IL" dirty="0" smtClean="0"/>
              <a:t>ותוך </a:t>
            </a:r>
            <a:r>
              <a:rPr lang="he-IL" dirty="0"/>
              <a:t>תכנון שקוף ופתוח בפני ציבור התושבים</a:t>
            </a:r>
          </a:p>
        </p:txBody>
      </p:sp>
    </p:spTree>
    <p:extLst>
      <p:ext uri="{BB962C8B-B14F-4D97-AF65-F5344CB8AC3E}">
        <p14:creationId xmlns:p14="http://schemas.microsoft.com/office/powerpoint/2010/main" val="224712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מחזון למציאות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איך מאפיינים את הצרכים?</a:t>
            </a:r>
          </a:p>
          <a:p>
            <a:r>
              <a:rPr lang="he-IL" dirty="0" smtClean="0"/>
              <a:t>איך מחברים את המועצה לתהליך?</a:t>
            </a:r>
          </a:p>
          <a:p>
            <a:r>
              <a:rPr lang="he-IL" dirty="0" smtClean="0"/>
              <a:t>איך מוציאים לפועל תוכנית עבודה?</a:t>
            </a:r>
          </a:p>
          <a:p>
            <a:endParaRPr lang="he-IL" dirty="0"/>
          </a:p>
        </p:txBody>
      </p:sp>
      <p:pic>
        <p:nvPicPr>
          <p:cNvPr id="4" name="Picture 2" descr="C:\Users\Shelly\Desktop\המדריך\תמונות\בחרתי\PA191375.JPG"/>
          <p:cNvPicPr>
            <a:picLocks noChangeAspect="1" noChangeArrowheads="1"/>
          </p:cNvPicPr>
          <p:nvPr/>
        </p:nvPicPr>
        <p:blipFill>
          <a:blip r:embed="rId2" cstate="print"/>
          <a:srcRect t="24577" b="41998"/>
          <a:stretch>
            <a:fillRect/>
          </a:stretch>
        </p:blipFill>
        <p:spPr bwMode="auto">
          <a:xfrm>
            <a:off x="838200" y="3431831"/>
            <a:ext cx="10516239" cy="2069559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0480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המדריך לשטחים פתוחים</a:t>
            </a:r>
            <a:endParaRPr lang="he-IL" dirty="0"/>
          </a:p>
        </p:txBody>
      </p:sp>
      <p:pic>
        <p:nvPicPr>
          <p:cNvPr id="9" name="מציין מיקום תוכן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5" y="1825625"/>
            <a:ext cx="5975350" cy="4481513"/>
          </a:xfrm>
        </p:spPr>
      </p:pic>
    </p:spTree>
    <p:extLst>
      <p:ext uri="{BB962C8B-B14F-4D97-AF65-F5344CB8AC3E}">
        <p14:creationId xmlns:p14="http://schemas.microsoft.com/office/powerpoint/2010/main" val="58658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לכל </a:t>
            </a:r>
            <a:r>
              <a:rPr lang="he-IL" dirty="0"/>
              <a:t>מועצה אופי </a:t>
            </a:r>
            <a:r>
              <a:rPr lang="he-IL" dirty="0" smtClean="0"/>
              <a:t>משלה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2" descr="C:\Users\Shelly\Desktop\מצגת רותי\moaatzot 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093" y="1256805"/>
            <a:ext cx="9466527" cy="58395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58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חליפה לפי </a:t>
            </a:r>
            <a:r>
              <a:rPr lang="he-IL" dirty="0" smtClean="0"/>
              <a:t>מידה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OwaImageBestFit699492" descr="827d8d91-56c1-4ebd-bc9f-92a09f6638e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462" y="1665275"/>
            <a:ext cx="4550351" cy="497841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Shelly\Desktop\מצגת רותי\w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41" y="4614331"/>
            <a:ext cx="5538652" cy="1472892"/>
          </a:xfrm>
          <a:prstGeom prst="rect">
            <a:avLst/>
          </a:prstGeom>
          <a:noFill/>
        </p:spPr>
      </p:pic>
      <p:pic>
        <p:nvPicPr>
          <p:cNvPr id="7" name="Picture 3" descr="C:\Users\Shelly\Desktop\מצגת רותי\gav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9241" y="2166058"/>
            <a:ext cx="3855961" cy="2660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513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שטחים פתוחים" id="{DDEBA6D7-0BA0-4FCC-9AB1-5425E2DFC986}" vid="{7D2DF25A-DAB3-4D70-A944-43216E9E5E3C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שטחים פתוחים</Template>
  <TotalTime>22991</TotalTime>
  <Words>369</Words>
  <Application>Microsoft Office PowerPoint</Application>
  <PresentationFormat>מסך רחב</PresentationFormat>
  <Paragraphs>83</Paragraphs>
  <Slides>17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1" baseType="lpstr">
      <vt:lpstr>Arial Unicode MS</vt:lpstr>
      <vt:lpstr>Arial</vt:lpstr>
      <vt:lpstr>Calibri</vt:lpstr>
      <vt:lpstr>ערכת נושא Office</vt:lpstr>
      <vt:lpstr>המדריך לשטחים פתוחים כנס מהנדסים מועצות אזוריות</vt:lpstr>
      <vt:lpstr>ראשית דבר</vt:lpstr>
      <vt:lpstr>למה למעשה אנחנו מצפים?</vt:lpstr>
      <vt:lpstr>למה למעשה אנחנו מצפים?</vt:lpstr>
      <vt:lpstr>חזון ומדיניות </vt:lpstr>
      <vt:lpstr>מחזון למציאות</vt:lpstr>
      <vt:lpstr>המדריך לשטחים פתוחים</vt:lpstr>
      <vt:lpstr>לכל מועצה אופי משלה</vt:lpstr>
      <vt:lpstr>חליפה לפי מידה</vt:lpstr>
      <vt:lpstr>שפה פשוטה!</vt:lpstr>
      <vt:lpstr>מתודולוגיה ברורה</vt:lpstr>
      <vt:lpstr>כלים יישומיים</vt:lpstr>
      <vt:lpstr>כלי מקוון-   www.moazot-green.com</vt:lpstr>
      <vt:lpstr>איזור אישי</vt:lpstr>
      <vt:lpstr>אשכולות פעילות</vt:lpstr>
      <vt:lpstr>כלי עבודה ליישום</vt:lpstr>
      <vt:lpstr>רק בשבילכם!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Uriel Ben Haim</dc:creator>
  <cp:lastModifiedBy>Uriel Ben Haim</cp:lastModifiedBy>
  <cp:revision>73</cp:revision>
  <dcterms:created xsi:type="dcterms:W3CDTF">2017-03-07T08:01:16Z</dcterms:created>
  <dcterms:modified xsi:type="dcterms:W3CDTF">2017-05-11T04:31:52Z</dcterms:modified>
</cp:coreProperties>
</file>